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5143500" cx="9144000"/>
  <p:notesSz cx="51435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4" roundtripDataSignature="AMtx7mhwiUdhHd2ssW+wvg5Wr1ZJex4M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FC9FBE2-59F3-449A-B6E0-ABE0782C1238}">
  <a:tblStyle styleId="{4FC9FBE2-59F3-449A-B6E0-ABE0782C1238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customschemas.google.com/relationships/presentationmetadata" Target="meta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97bf21d41f_0_34:notes"/>
          <p:cNvSpPr/>
          <p:nvPr>
            <p:ph idx="2" type="sldImg"/>
          </p:nvPr>
        </p:nvSpPr>
        <p:spPr>
          <a:xfrm>
            <a:off x="51435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g397bf21d41f_0_34:notes"/>
          <p:cNvSpPr txBox="1"/>
          <p:nvPr>
            <p:ph idx="1" type="body"/>
          </p:nvPr>
        </p:nvSpPr>
        <p:spPr>
          <a:xfrm>
            <a:off x="514350" y="3300413"/>
            <a:ext cx="41148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We're Group 3 — Zulal, Jai, and Maria. Track 3: using generative AI to simulate hand osteoarthritis disease progression.</a:t>
            </a:r>
            <a:endParaRPr/>
          </a:p>
        </p:txBody>
      </p:sp>
      <p:sp>
        <p:nvSpPr>
          <p:cNvPr id="14" name="Google Shape;14;g397bf21d41f_0_34:notes"/>
          <p:cNvSpPr txBox="1"/>
          <p:nvPr>
            <p:ph idx="12" type="sldNum"/>
          </p:nvPr>
        </p:nvSpPr>
        <p:spPr>
          <a:xfrm>
            <a:off x="2913460" y="6513910"/>
            <a:ext cx="22290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397bf21d41f_0_6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" name="Google Shape;26;g397bf21d41f_0_6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Severe hand OA is rare in our dataset. 13,000 DIP joint X-rays, but only 2.5% are severe — KL 3 and 4. That's a 50 to 1 imbalance between healthy and severe. Classifiers trained on this data underperform on exactly the cases that matter most clinically. Our approach: generate synthetic X-rays at specific severity grades, mix them into training, and see if the classifier improves. We used two generative models — CycleGAN as a baseline, which can only do healthy versus diseased, and latent diffusion as our primary model, which can target all 5 KL grades individually.</a:t>
            </a:r>
            <a:endParaRPr/>
          </a:p>
        </p:txBody>
      </p:sp>
      <p:sp>
        <p:nvSpPr>
          <p:cNvPr id="27" name="Google Shape;27;g397bf21d41f_0_64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9734502cdc_0_1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" name="Google Shape;55;g39734502cdc_0_1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" name="Google Shape;56;g39734502cdc_0_1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97bf21d41f_0_238:notes"/>
          <p:cNvSpPr/>
          <p:nvPr>
            <p:ph idx="2" type="sldImg"/>
          </p:nvPr>
        </p:nvSpPr>
        <p:spPr>
          <a:xfrm>
            <a:off x="51435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g397bf21d41f_0_238:notes"/>
          <p:cNvSpPr txBox="1"/>
          <p:nvPr>
            <p:ph idx="1" type="body"/>
          </p:nvPr>
        </p:nvSpPr>
        <p:spPr>
          <a:xfrm>
            <a:off x="514350" y="3300413"/>
            <a:ext cx="41148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g397bf21d41f_0_238:notes"/>
          <p:cNvSpPr txBox="1"/>
          <p:nvPr>
            <p:ph idx="12" type="sldNum"/>
          </p:nvPr>
        </p:nvSpPr>
        <p:spPr>
          <a:xfrm>
            <a:off x="2913460" y="6513910"/>
            <a:ext cx="22290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97bf21d41f_0_248:notes"/>
          <p:cNvSpPr/>
          <p:nvPr>
            <p:ph idx="2" type="sldImg"/>
          </p:nvPr>
        </p:nvSpPr>
        <p:spPr>
          <a:xfrm>
            <a:off x="51435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g397bf21d41f_0_248:notes"/>
          <p:cNvSpPr txBox="1"/>
          <p:nvPr>
            <p:ph idx="1" type="body"/>
          </p:nvPr>
        </p:nvSpPr>
        <p:spPr>
          <a:xfrm>
            <a:off x="514350" y="3300413"/>
            <a:ext cx="41148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g397bf21d41f_0_248:notes"/>
          <p:cNvSpPr txBox="1"/>
          <p:nvPr>
            <p:ph idx="12" type="sldNum"/>
          </p:nvPr>
        </p:nvSpPr>
        <p:spPr>
          <a:xfrm>
            <a:off x="2913460" y="6513910"/>
            <a:ext cx="22290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97bf21d41f_0_277:notes"/>
          <p:cNvSpPr/>
          <p:nvPr>
            <p:ph idx="2" type="sldImg"/>
          </p:nvPr>
        </p:nvSpPr>
        <p:spPr>
          <a:xfrm>
            <a:off x="51435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g397bf21d41f_0_277:notes"/>
          <p:cNvSpPr txBox="1"/>
          <p:nvPr>
            <p:ph idx="1" type="body"/>
          </p:nvPr>
        </p:nvSpPr>
        <p:spPr>
          <a:xfrm>
            <a:off x="514350" y="3300413"/>
            <a:ext cx="41148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g397bf21d41f_0_277:notes"/>
          <p:cNvSpPr txBox="1"/>
          <p:nvPr>
            <p:ph idx="12" type="sldNum"/>
          </p:nvPr>
        </p:nvSpPr>
        <p:spPr>
          <a:xfrm>
            <a:off x="2913460" y="6513910"/>
            <a:ext cx="22290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97bf21d41f_0_308:notes"/>
          <p:cNvSpPr/>
          <p:nvPr>
            <p:ph idx="2" type="sldImg"/>
          </p:nvPr>
        </p:nvSpPr>
        <p:spPr>
          <a:xfrm>
            <a:off x="51435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g397bf21d41f_0_308:notes"/>
          <p:cNvSpPr txBox="1"/>
          <p:nvPr>
            <p:ph idx="1" type="body"/>
          </p:nvPr>
        </p:nvSpPr>
        <p:spPr>
          <a:xfrm>
            <a:off x="514350" y="3300413"/>
            <a:ext cx="41148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g397bf21d41f_0_308:notes"/>
          <p:cNvSpPr txBox="1"/>
          <p:nvPr>
            <p:ph idx="12" type="sldNum"/>
          </p:nvPr>
        </p:nvSpPr>
        <p:spPr>
          <a:xfrm>
            <a:off x="2913460" y="6513910"/>
            <a:ext cx="22290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97bf21d41f_0_325:notes"/>
          <p:cNvSpPr/>
          <p:nvPr>
            <p:ph idx="2" type="sldImg"/>
          </p:nvPr>
        </p:nvSpPr>
        <p:spPr>
          <a:xfrm>
            <a:off x="51435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g397bf21d41f_0_325:notes"/>
          <p:cNvSpPr txBox="1"/>
          <p:nvPr>
            <p:ph idx="1" type="body"/>
          </p:nvPr>
        </p:nvSpPr>
        <p:spPr>
          <a:xfrm>
            <a:off x="514350" y="3300413"/>
            <a:ext cx="41148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397bf21d41f_0_325:notes"/>
          <p:cNvSpPr txBox="1"/>
          <p:nvPr>
            <p:ph idx="12" type="sldNum"/>
          </p:nvPr>
        </p:nvSpPr>
        <p:spPr>
          <a:xfrm>
            <a:off x="2913460" y="6513910"/>
            <a:ext cx="22290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97bf21d41f_0_337:notes"/>
          <p:cNvSpPr/>
          <p:nvPr>
            <p:ph idx="2" type="sldImg"/>
          </p:nvPr>
        </p:nvSpPr>
        <p:spPr>
          <a:xfrm>
            <a:off x="51435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g397bf21d41f_0_337:notes"/>
          <p:cNvSpPr txBox="1"/>
          <p:nvPr>
            <p:ph idx="1" type="body"/>
          </p:nvPr>
        </p:nvSpPr>
        <p:spPr>
          <a:xfrm>
            <a:off x="514350" y="3300413"/>
            <a:ext cx="41148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g397bf21d41f_0_337:notes"/>
          <p:cNvSpPr txBox="1"/>
          <p:nvPr>
            <p:ph idx="12" type="sldNum"/>
          </p:nvPr>
        </p:nvSpPr>
        <p:spPr>
          <a:xfrm>
            <a:off x="2913460" y="6513910"/>
            <a:ext cx="22290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97bf21d41f_0_347:notes"/>
          <p:cNvSpPr/>
          <p:nvPr>
            <p:ph idx="2" type="sldImg"/>
          </p:nvPr>
        </p:nvSpPr>
        <p:spPr>
          <a:xfrm>
            <a:off x="51435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g397bf21d41f_0_347:notes"/>
          <p:cNvSpPr txBox="1"/>
          <p:nvPr>
            <p:ph idx="1" type="body"/>
          </p:nvPr>
        </p:nvSpPr>
        <p:spPr>
          <a:xfrm>
            <a:off x="514350" y="3300413"/>
            <a:ext cx="41148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g397bf21d41f_0_347:notes"/>
          <p:cNvSpPr txBox="1"/>
          <p:nvPr>
            <p:ph idx="12" type="sldNum"/>
          </p:nvPr>
        </p:nvSpPr>
        <p:spPr>
          <a:xfrm>
            <a:off x="2913460" y="6513910"/>
            <a:ext cx="22290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97bc0e13ef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g397bc0e13ef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5" name="Google Shape;225;g397bc0e13ef_0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9a56898905_0_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g39a56898905_0_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1" name="Google Shape;261;g39a56898905_0_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97bf21d41f_0_386:notes"/>
          <p:cNvSpPr/>
          <p:nvPr>
            <p:ph idx="2" type="sldImg"/>
          </p:nvPr>
        </p:nvSpPr>
        <p:spPr>
          <a:xfrm>
            <a:off x="51435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g397bf21d41f_0_386:notes"/>
          <p:cNvSpPr txBox="1"/>
          <p:nvPr>
            <p:ph idx="1" type="body"/>
          </p:nvPr>
        </p:nvSpPr>
        <p:spPr>
          <a:xfrm>
            <a:off x="514350" y="3300413"/>
            <a:ext cx="41148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g397bf21d41f_0_386:notes"/>
          <p:cNvSpPr txBox="1"/>
          <p:nvPr>
            <p:ph idx="12" type="sldNum"/>
          </p:nvPr>
        </p:nvSpPr>
        <p:spPr>
          <a:xfrm>
            <a:off x="2913460" y="6513910"/>
            <a:ext cx="22290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971fd7f45c_0_6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8" name="Google Shape;298;g3971fd7f45c_0_6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9" name="Google Shape;299;g3971fd7f45c_0_6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971fd7f45c_0_9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9" name="Google Shape;309;g3971fd7f45c_0_9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0" name="Google Shape;310;g3971fd7f45c_0_9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971fd7f45c_0_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6" name="Google Shape;316;g3971fd7f45c_0_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7" name="Google Shape;317;g3971fd7f45c_0_4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971fd7f45c_0_19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g3971fd7f45c_0_19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8" name="Google Shape;328;g3971fd7f45c_0_19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971fd7f45c_0_20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6" name="Google Shape;336;g3971fd7f45c_0_20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7" name="Google Shape;337;g3971fd7f45c_0_20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971fd7f45c_0_2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6" name="Google Shape;346;g3971fd7f45c_0_2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7" name="Google Shape;347;g3971fd7f45c_0_2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971fd7f45c_0_2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5" name="Google Shape;355;g3971fd7f45c_0_2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6" name="Google Shape;356;g3971fd7f45c_0_2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971fd7f45c_0_2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6" name="Google Shape;366;g3971fd7f45c_0_2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7" name="Google Shape;367;g3971fd7f45c_0_22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97bf21d41f_0_631:notes"/>
          <p:cNvSpPr/>
          <p:nvPr>
            <p:ph idx="2" type="sldImg"/>
          </p:nvPr>
        </p:nvSpPr>
        <p:spPr>
          <a:xfrm>
            <a:off x="51435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9" name="Google Shape;379;g397bf21d41f_0_631:notes"/>
          <p:cNvSpPr txBox="1"/>
          <p:nvPr>
            <p:ph idx="1" type="body"/>
          </p:nvPr>
        </p:nvSpPr>
        <p:spPr>
          <a:xfrm>
            <a:off x="514350" y="3300413"/>
            <a:ext cx="41148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Now let's move into Part 3 — our evaluation. </a:t>
            </a:r>
            <a:endParaRPr/>
          </a:p>
        </p:txBody>
      </p:sp>
      <p:sp>
        <p:nvSpPr>
          <p:cNvPr id="380" name="Google Shape;380;g397bf21d41f_0_631:notes"/>
          <p:cNvSpPr txBox="1"/>
          <p:nvPr>
            <p:ph idx="12" type="sldNum"/>
          </p:nvPr>
        </p:nvSpPr>
        <p:spPr>
          <a:xfrm>
            <a:off x="2913460" y="6513910"/>
            <a:ext cx="22290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97bf21d41f_0_817:notes"/>
          <p:cNvSpPr/>
          <p:nvPr>
            <p:ph idx="2" type="sldImg"/>
          </p:nvPr>
        </p:nvSpPr>
        <p:spPr>
          <a:xfrm>
            <a:off x="51435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7" name="Google Shape;387;g397bf21d41f_0_817:notes"/>
          <p:cNvSpPr txBox="1"/>
          <p:nvPr>
            <p:ph idx="1" type="body"/>
          </p:nvPr>
        </p:nvSpPr>
        <p:spPr>
          <a:xfrm>
            <a:off x="514350" y="3300413"/>
            <a:ext cx="41148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 have evaluated our results in 4 steps.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</a:t>
            </a:r>
            <a:r>
              <a:rPr lang="en-US"/>
              <a:t>irst, </a:t>
            </a:r>
            <a:r>
              <a:rPr lang="en-US"/>
              <a:t>to confirm the generated images are realistic enough to be useful for downstream tasks, we measured generation quality using FID scores.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Second, we trained a ResNet-18 baseline classifier on real data only to set the bar we aimed to beat.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Third, we ran a synthetic ablation study, mixing in synthetic images at five different ratios from 10 to 200% to see if and when AUC improves.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And lastly, we broke results down per KL grade to understand exactly where synthetic data help hte most.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 total, w</a:t>
            </a:r>
            <a:r>
              <a:rPr lang="en-US"/>
              <a:t>e ran 51 models across the evaluation, using the same test set and averaged from 3 seeds for every experiment.  </a:t>
            </a:r>
            <a:endParaRPr/>
          </a:p>
        </p:txBody>
      </p:sp>
      <p:sp>
        <p:nvSpPr>
          <p:cNvPr id="388" name="Google Shape;388;g397bf21d41f_0_817:notes"/>
          <p:cNvSpPr txBox="1"/>
          <p:nvPr>
            <p:ph idx="12" type="sldNum"/>
          </p:nvPr>
        </p:nvSpPr>
        <p:spPr>
          <a:xfrm>
            <a:off x="2913460" y="6513910"/>
            <a:ext cx="22290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397bf21d41f_0_843:notes"/>
          <p:cNvSpPr/>
          <p:nvPr>
            <p:ph idx="2" type="sldImg"/>
          </p:nvPr>
        </p:nvSpPr>
        <p:spPr>
          <a:xfrm>
            <a:off x="51435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4" name="Google Shape;414;g397bf21d41f_0_843:notes"/>
          <p:cNvSpPr txBox="1"/>
          <p:nvPr>
            <p:ph idx="1" type="body"/>
          </p:nvPr>
        </p:nvSpPr>
        <p:spPr>
          <a:xfrm>
            <a:off x="514350" y="3300413"/>
            <a:ext cx="41148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For FID scores - lower means more realistic. Our scores range from 140 to 152 there’s no absolute cross-study comparisons for this metric. What matters for us is consistency: no grade is collapsing, and KL 3 had the lowest FID score, which is one of our rarest classes. And ultimately, the real test is whether these images help the classifier, which we'll see next. </a:t>
            </a:r>
            <a:endParaRPr/>
          </a:p>
        </p:txBody>
      </p:sp>
      <p:sp>
        <p:nvSpPr>
          <p:cNvPr id="415" name="Google Shape;415;g397bf21d41f_0_843:notes"/>
          <p:cNvSpPr txBox="1"/>
          <p:nvPr>
            <p:ph idx="12" type="sldNum"/>
          </p:nvPr>
        </p:nvSpPr>
        <p:spPr>
          <a:xfrm>
            <a:off x="2913460" y="6513910"/>
            <a:ext cx="22290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97bf21d41f_0_859:notes"/>
          <p:cNvSpPr/>
          <p:nvPr>
            <p:ph idx="2" type="sldImg"/>
          </p:nvPr>
        </p:nvSpPr>
        <p:spPr>
          <a:xfrm>
            <a:off x="51435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1" name="Google Shape;431;g397bf21d41f_0_859:notes"/>
          <p:cNvSpPr txBox="1"/>
          <p:nvPr>
            <p:ph idx="1" type="body"/>
          </p:nvPr>
        </p:nvSpPr>
        <p:spPr>
          <a:xfrm>
            <a:off x="514350" y="3300413"/>
            <a:ext cx="41148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Starting with the binary task. Our ResNet-18 baseline on real data already got 0.96 AUC, so there's very little room to improve. Still, we ran the full ablation for both CycleGAN and diffusion.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CycleGAN — the orange line — shows no consistent gain. Mostly it’s </a:t>
            </a:r>
            <a:r>
              <a:rPr lang="en-US"/>
              <a:t>actually</a:t>
            </a:r>
            <a:r>
              <a:rPr lang="en-US"/>
              <a:t> below baseline, suggesting the CycleGAN images are diluting the training set rather than enriching it.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Looking at our primary model - Diffusion — the purple line — shows a small but consistent gain at every single ratio, peaking at 200%. That's small in absolute terms, but remember the baseline is already at 96%. The fact that diffusion helps the binary classification. </a:t>
            </a:r>
            <a:endParaRPr/>
          </a:p>
        </p:txBody>
      </p:sp>
      <p:sp>
        <p:nvSpPr>
          <p:cNvPr id="432" name="Google Shape;432;g397bf21d41f_0_859:notes"/>
          <p:cNvSpPr txBox="1"/>
          <p:nvPr>
            <p:ph idx="12" type="sldNum"/>
          </p:nvPr>
        </p:nvSpPr>
        <p:spPr>
          <a:xfrm>
            <a:off x="2913460" y="6513910"/>
            <a:ext cx="22290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97bf21d41f_0_880:notes"/>
          <p:cNvSpPr/>
          <p:nvPr>
            <p:ph idx="2" type="sldImg"/>
          </p:nvPr>
        </p:nvSpPr>
        <p:spPr>
          <a:xfrm>
            <a:off x="51435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3" name="Google Shape;453;g397bf21d41f_0_880:notes"/>
          <p:cNvSpPr txBox="1"/>
          <p:nvPr>
            <p:ph idx="1" type="body"/>
          </p:nvPr>
        </p:nvSpPr>
        <p:spPr>
          <a:xfrm>
            <a:off x="514350" y="3300413"/>
            <a:ext cx="41148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E293B"/>
                </a:solidFill>
              </a:rPr>
              <a:t>The 5-class grading our baseline macro AUC is 88%. With 200% ablation, we push AUC up to 91%, stable across all three seeds. </a:t>
            </a:r>
            <a:endParaRPr>
              <a:solidFill>
                <a:srgbClr val="1E293B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E293B"/>
                </a:solidFill>
              </a:rPr>
              <a:t>The curve shows a clear upward trend as we add more synthetic data. If we look at the class breakdown; we saw an inverse mprovement with how much real data a class has. KL 4 gains the most, KL 0 improves the least. So synthetic data is filling the gap exactly where it's needed.</a:t>
            </a:r>
            <a:endParaRPr sz="1300"/>
          </a:p>
        </p:txBody>
      </p:sp>
      <p:sp>
        <p:nvSpPr>
          <p:cNvPr id="454" name="Google Shape;454;g397bf21d41f_0_880:notes"/>
          <p:cNvSpPr txBox="1"/>
          <p:nvPr>
            <p:ph idx="12" type="sldNum"/>
          </p:nvPr>
        </p:nvSpPr>
        <p:spPr>
          <a:xfrm>
            <a:off x="2913460" y="6513910"/>
            <a:ext cx="22290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397bf21d41f_0_9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3" name="Google Shape;473;g397bf21d41f_0_90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 summarize our three headline numbers.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Binary detection: a small gain because we were already near ceiling.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Five-class grading: the biggest overall improvement and our main result.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And KL 4 specifically had the largest single-grade gain.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bottom line: synthetic data from latent diffusion meaningfully improves classification of rare, severe OA grades</a:t>
            </a:r>
            <a:endParaRPr/>
          </a:p>
        </p:txBody>
      </p:sp>
      <p:sp>
        <p:nvSpPr>
          <p:cNvPr id="474" name="Google Shape;474;g397bf21d41f_0_90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397bf21d41f_0_928:notes"/>
          <p:cNvSpPr/>
          <p:nvPr>
            <p:ph idx="2" type="sldImg"/>
          </p:nvPr>
        </p:nvSpPr>
        <p:spPr>
          <a:xfrm>
            <a:off x="514350" y="857250"/>
            <a:ext cx="4114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8" name="Google Shape;498;g397bf21d41f_0_928:notes"/>
          <p:cNvSpPr txBox="1"/>
          <p:nvPr>
            <p:ph idx="1" type="body"/>
          </p:nvPr>
        </p:nvSpPr>
        <p:spPr>
          <a:xfrm>
            <a:off x="514350" y="3300413"/>
            <a:ext cx="41148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And that's our results. Happy to take any questions.</a:t>
            </a:r>
            <a:endParaRPr/>
          </a:p>
        </p:txBody>
      </p:sp>
      <p:sp>
        <p:nvSpPr>
          <p:cNvPr id="499" name="Google Shape;499;g397bf21d41f_0_928:notes"/>
          <p:cNvSpPr txBox="1"/>
          <p:nvPr>
            <p:ph idx="12" type="sldNum"/>
          </p:nvPr>
        </p:nvSpPr>
        <p:spPr>
          <a:xfrm>
            <a:off x="2913460" y="6513910"/>
            <a:ext cx="22290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29.png"/><Relationship Id="rId6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Relationship Id="rId4" Type="http://schemas.openxmlformats.org/officeDocument/2006/relationships/image" Target="../media/image2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Relationship Id="rId4" Type="http://schemas.openxmlformats.org/officeDocument/2006/relationships/image" Target="../media/image18.png"/><Relationship Id="rId5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Relationship Id="rId4" Type="http://schemas.openxmlformats.org/officeDocument/2006/relationships/image" Target="../media/image27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6.png"/><Relationship Id="rId4" Type="http://schemas.openxmlformats.org/officeDocument/2006/relationships/image" Target="../media/image25.png"/><Relationship Id="rId5" Type="http://schemas.openxmlformats.org/officeDocument/2006/relationships/image" Target="../media/image34.png"/><Relationship Id="rId6" Type="http://schemas.openxmlformats.org/officeDocument/2006/relationships/image" Target="../media/image32.png"/><Relationship Id="rId7" Type="http://schemas.openxmlformats.org/officeDocument/2006/relationships/image" Target="../media/image24.png"/><Relationship Id="rId8" Type="http://schemas.openxmlformats.org/officeDocument/2006/relationships/image" Target="../media/image2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7.png"/><Relationship Id="rId4" Type="http://schemas.openxmlformats.org/officeDocument/2006/relationships/image" Target="../media/image2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3A5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397bf21d41f_0_34"/>
          <p:cNvSpPr/>
          <p:nvPr/>
        </p:nvSpPr>
        <p:spPr>
          <a:xfrm>
            <a:off x="0" y="0"/>
            <a:ext cx="171600" cy="5143500"/>
          </a:xfrm>
          <a:prstGeom prst="rect">
            <a:avLst/>
          </a:prstGeom>
          <a:solidFill>
            <a:srgbClr val="14B8A6"/>
          </a:solidFill>
          <a:ln cap="flat" cmpd="sng" w="9525">
            <a:solidFill>
              <a:srgbClr val="14B8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g397bf21d41f_0_34"/>
          <p:cNvSpPr/>
          <p:nvPr/>
        </p:nvSpPr>
        <p:spPr>
          <a:xfrm>
            <a:off x="548640" y="960120"/>
            <a:ext cx="7543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8A6"/>
              </a:buClr>
              <a:buSzPts val="1100"/>
              <a:buFont typeface="Calibri"/>
              <a:buNone/>
            </a:pPr>
            <a:r>
              <a:rPr b="1" i="0" lang="en-US" u="none" cap="none" strike="noStrike">
                <a:solidFill>
                  <a:srgbClr val="14B8A6"/>
                </a:solidFill>
                <a:latin typeface="Calibri"/>
                <a:ea typeface="Calibri"/>
                <a:cs typeface="Calibri"/>
                <a:sym typeface="Calibri"/>
              </a:rPr>
              <a:t>MET CS 790 · Advanced Computer Vision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g397bf21d41f_0_34"/>
          <p:cNvSpPr/>
          <p:nvPr/>
        </p:nvSpPr>
        <p:spPr>
          <a:xfrm>
            <a:off x="548650" y="1337300"/>
            <a:ext cx="8270700" cy="9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Calibri"/>
              <a:buNone/>
            </a:pPr>
            <a:r>
              <a:rPr b="1" i="0" lang="en-US" sz="3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Generative AI for Hand OA Disease Simulation</a:t>
            </a:r>
            <a:endParaRPr b="0" i="0" sz="3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g397bf21d41f_0_34"/>
          <p:cNvSpPr/>
          <p:nvPr/>
        </p:nvSpPr>
        <p:spPr>
          <a:xfrm>
            <a:off x="561165" y="2253723"/>
            <a:ext cx="78867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400"/>
              <a:buFont typeface="Calibri"/>
              <a:buNone/>
            </a:pPr>
            <a:r>
              <a:rPr b="0" i="1" lang="en-US" sz="1700" u="none" cap="none" strike="noStrike">
                <a:solidFill>
                  <a:srgbClr val="CBD5E1"/>
                </a:solidFill>
                <a:latin typeface="Calibri"/>
                <a:ea typeface="Calibri"/>
                <a:cs typeface="Calibri"/>
                <a:sym typeface="Calibri"/>
              </a:rPr>
              <a:t>Class-conditional latent diffusion improves rare-grade KL classification on hand X-rays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" name="Google Shape;20;g397bf21d41f_0_34"/>
          <p:cNvCxnSpPr/>
          <p:nvPr/>
        </p:nvCxnSpPr>
        <p:spPr>
          <a:xfrm>
            <a:off x="548640" y="3017520"/>
            <a:ext cx="1371600" cy="0"/>
          </a:xfrm>
          <a:prstGeom prst="straightConnector1">
            <a:avLst/>
          </a:prstGeom>
          <a:noFill/>
          <a:ln cap="flat" cmpd="sng" w="19050">
            <a:solidFill>
              <a:srgbClr val="14B8A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" name="Google Shape;21;g397bf21d41f_0_34"/>
          <p:cNvSpPr/>
          <p:nvPr/>
        </p:nvSpPr>
        <p:spPr>
          <a:xfrm>
            <a:off x="561165" y="3283315"/>
            <a:ext cx="7543800" cy="2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8A6"/>
              </a:buClr>
              <a:buSzPts val="1000"/>
              <a:buFont typeface="Calibri"/>
              <a:buNone/>
            </a:pPr>
            <a:r>
              <a:rPr b="1" i="0" lang="en-US" sz="2100" u="none" cap="none" strike="noStrike">
                <a:solidFill>
                  <a:srgbClr val="14B8A6"/>
                </a:solidFill>
                <a:latin typeface="Calibri"/>
                <a:ea typeface="Calibri"/>
                <a:cs typeface="Calibri"/>
                <a:sym typeface="Calibri"/>
              </a:rPr>
              <a:t>Group 3 · Track 3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g397bf21d41f_0_34"/>
          <p:cNvSpPr/>
          <p:nvPr/>
        </p:nvSpPr>
        <p:spPr>
          <a:xfrm>
            <a:off x="548640" y="3651848"/>
            <a:ext cx="75438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Calibri"/>
              <a:buNone/>
            </a:pPr>
            <a:r>
              <a:rPr b="0" i="0" lang="en-US" sz="1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Zulal Akarsu  ·  Jai Sharma  ·  María Martín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g397bf21d41f_0_34"/>
          <p:cNvSpPr/>
          <p:nvPr/>
        </p:nvSpPr>
        <p:spPr>
          <a:xfrm>
            <a:off x="548640" y="4594860"/>
            <a:ext cx="7543800" cy="2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94A3B8"/>
                </a:solidFill>
                <a:latin typeface="Calibri"/>
                <a:ea typeface="Calibri"/>
                <a:cs typeface="Calibri"/>
                <a:sym typeface="Calibri"/>
              </a:rPr>
              <a:t>April 28, 2026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A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397bf21d41f_0_641"/>
          <p:cNvSpPr/>
          <p:nvPr/>
        </p:nvSpPr>
        <p:spPr>
          <a:xfrm>
            <a:off x="731520" y="274320"/>
            <a:ext cx="76809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3A5C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1" lang="en-US" sz="3600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1" i="0" lang="en-US" sz="3600" u="none" cap="none" strike="noStrike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roblem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g397bf21d41f_0_641"/>
          <p:cNvSpPr/>
          <p:nvPr/>
        </p:nvSpPr>
        <p:spPr>
          <a:xfrm>
            <a:off x="457200" y="1005840"/>
            <a:ext cx="2651700" cy="1371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rotWithShape="0" algn="bl" dir="8100000" dist="25400">
              <a:srgbClr val="000000">
                <a:alpha val="102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g397bf21d41f_0_641"/>
          <p:cNvSpPr/>
          <p:nvPr/>
        </p:nvSpPr>
        <p:spPr>
          <a:xfrm>
            <a:off x="457200" y="1051560"/>
            <a:ext cx="26517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3A5C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13,176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g397bf21d41f_0_641"/>
          <p:cNvSpPr/>
          <p:nvPr/>
        </p:nvSpPr>
        <p:spPr>
          <a:xfrm>
            <a:off x="457200" y="1874520"/>
            <a:ext cx="2651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300"/>
              <a:buFont typeface="Calibri"/>
              <a:buNone/>
            </a:pPr>
            <a:r>
              <a:rPr b="0" i="0" lang="en-US" sz="1600" u="none" cap="none" strike="noStrik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DIP joint X-rays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g397bf21d41f_0_641"/>
          <p:cNvSpPr/>
          <p:nvPr/>
        </p:nvSpPr>
        <p:spPr>
          <a:xfrm>
            <a:off x="3337560" y="1005840"/>
            <a:ext cx="2651700" cy="1371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rotWithShape="0" algn="bl" dir="8100000" dist="25400">
              <a:srgbClr val="000000">
                <a:alpha val="102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g397bf21d41f_0_641"/>
          <p:cNvSpPr/>
          <p:nvPr/>
        </p:nvSpPr>
        <p:spPr>
          <a:xfrm>
            <a:off x="3337560" y="1051560"/>
            <a:ext cx="26517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8593C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E8593C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r>
              <a:rPr b="1" lang="en-US" sz="4000">
                <a:solidFill>
                  <a:srgbClr val="E8593C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r>
              <a:rPr b="1" i="0" lang="en-US" sz="4000" u="none" cap="none" strike="noStrike">
                <a:solidFill>
                  <a:srgbClr val="E8593C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g397bf21d41f_0_641"/>
          <p:cNvSpPr/>
          <p:nvPr/>
        </p:nvSpPr>
        <p:spPr>
          <a:xfrm>
            <a:off x="3337560" y="1874520"/>
            <a:ext cx="2651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300"/>
              <a:buFont typeface="Calibri"/>
              <a:buNone/>
            </a:pPr>
            <a:r>
              <a:rPr b="0" i="0" lang="en-US" sz="1600" u="none" cap="none" strike="noStrik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are severe (KL 3/4)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g397bf21d41f_0_641"/>
          <p:cNvSpPr/>
          <p:nvPr/>
        </p:nvSpPr>
        <p:spPr>
          <a:xfrm>
            <a:off x="6217920" y="1005840"/>
            <a:ext cx="2651700" cy="1371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rotWithShape="0" algn="bl" dir="8100000" dist="25400">
              <a:srgbClr val="000000">
                <a:alpha val="102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g397bf21d41f_0_641"/>
          <p:cNvSpPr/>
          <p:nvPr/>
        </p:nvSpPr>
        <p:spPr>
          <a:xfrm>
            <a:off x="6217920" y="1051560"/>
            <a:ext cx="2651700" cy="8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59E0B"/>
              </a:buClr>
              <a:buSzPts val="4000"/>
              <a:buFont typeface="Calibri"/>
              <a:buNone/>
            </a:pPr>
            <a:r>
              <a:rPr b="1" i="0" lang="en-US" sz="4000" u="none" cap="none" strike="noStrike">
                <a:solidFill>
                  <a:srgbClr val="F59E0B"/>
                </a:solidFill>
                <a:latin typeface="Calibri"/>
                <a:ea typeface="Calibri"/>
                <a:cs typeface="Calibri"/>
                <a:sym typeface="Calibri"/>
              </a:rPr>
              <a:t>50:1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g397bf21d41f_0_641"/>
          <p:cNvSpPr/>
          <p:nvPr/>
        </p:nvSpPr>
        <p:spPr>
          <a:xfrm>
            <a:off x="6217920" y="1874520"/>
            <a:ext cx="2651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300"/>
              <a:buFont typeface="Calibri"/>
              <a:buNone/>
            </a:pPr>
            <a:r>
              <a:rPr b="0" i="0" lang="en-US" sz="1600" u="none" cap="none" strike="noStrik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KL 0 vs KL 4 imbalance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g397bf21d41f_0_641"/>
          <p:cNvSpPr/>
          <p:nvPr/>
        </p:nvSpPr>
        <p:spPr>
          <a:xfrm>
            <a:off x="731520" y="2743200"/>
            <a:ext cx="7680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3A5C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Our approach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g397bf21d41f_0_641"/>
          <p:cNvSpPr/>
          <p:nvPr/>
        </p:nvSpPr>
        <p:spPr>
          <a:xfrm>
            <a:off x="457200" y="3291840"/>
            <a:ext cx="1920300" cy="548700"/>
          </a:xfrm>
          <a:prstGeom prst="rect">
            <a:avLst/>
          </a:prstGeom>
          <a:solidFill>
            <a:srgbClr val="1B3A5C"/>
          </a:solidFill>
          <a:ln>
            <a:noFill/>
          </a:ln>
          <a:effectLst>
            <a:outerShdw blurRad="50800" rotWithShape="0" algn="bl" dir="8100000" dist="25400">
              <a:srgbClr val="000000">
                <a:alpha val="102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g397bf21d41f_0_641"/>
          <p:cNvSpPr/>
          <p:nvPr/>
        </p:nvSpPr>
        <p:spPr>
          <a:xfrm>
            <a:off x="457200" y="3291840"/>
            <a:ext cx="1920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Real images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g397bf21d41f_0_641"/>
          <p:cNvSpPr/>
          <p:nvPr/>
        </p:nvSpPr>
        <p:spPr>
          <a:xfrm>
            <a:off x="2334649" y="3291840"/>
            <a:ext cx="2742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g397bf21d41f_0_641"/>
          <p:cNvSpPr/>
          <p:nvPr/>
        </p:nvSpPr>
        <p:spPr>
          <a:xfrm>
            <a:off x="2651760" y="3291840"/>
            <a:ext cx="1920300" cy="548700"/>
          </a:xfrm>
          <a:prstGeom prst="rect">
            <a:avLst/>
          </a:prstGeom>
          <a:solidFill>
            <a:srgbClr val="E8593C"/>
          </a:solidFill>
          <a:ln>
            <a:noFill/>
          </a:ln>
          <a:effectLst>
            <a:outerShdw blurRad="50800" rotWithShape="0" algn="bl" dir="8100000" dist="25400">
              <a:srgbClr val="000000">
                <a:alpha val="102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g397bf21d41f_0_641"/>
          <p:cNvSpPr/>
          <p:nvPr/>
        </p:nvSpPr>
        <p:spPr>
          <a:xfrm>
            <a:off x="2651760" y="3291840"/>
            <a:ext cx="1920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Generate synthetic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g397bf21d41f_0_641"/>
          <p:cNvSpPr/>
          <p:nvPr/>
        </p:nvSpPr>
        <p:spPr>
          <a:xfrm>
            <a:off x="4529209" y="3291840"/>
            <a:ext cx="2742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g397bf21d41f_0_641"/>
          <p:cNvSpPr/>
          <p:nvPr/>
        </p:nvSpPr>
        <p:spPr>
          <a:xfrm>
            <a:off x="4846320" y="3291840"/>
            <a:ext cx="1920300" cy="548700"/>
          </a:xfrm>
          <a:prstGeom prst="rect">
            <a:avLst/>
          </a:prstGeom>
          <a:solidFill>
            <a:srgbClr val="7C3AED"/>
          </a:solidFill>
          <a:ln>
            <a:noFill/>
          </a:ln>
          <a:effectLst>
            <a:outerShdw blurRad="50800" rotWithShape="0" algn="bl" dir="8100000" dist="25400">
              <a:srgbClr val="000000">
                <a:alpha val="102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g397bf21d41f_0_641"/>
          <p:cNvSpPr/>
          <p:nvPr/>
        </p:nvSpPr>
        <p:spPr>
          <a:xfrm>
            <a:off x="4846320" y="3291840"/>
            <a:ext cx="1920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Retrain classifier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g397bf21d41f_0_641"/>
          <p:cNvSpPr/>
          <p:nvPr/>
        </p:nvSpPr>
        <p:spPr>
          <a:xfrm>
            <a:off x="6732327" y="3291840"/>
            <a:ext cx="2742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600"/>
              <a:buFont typeface="Calibri"/>
              <a:buNone/>
            </a:pPr>
            <a:r>
              <a:rPr b="0" i="0" lang="en-US" sz="1600" u="none" cap="none" strike="noStrik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g397bf21d41f_0_641"/>
          <p:cNvSpPr/>
          <p:nvPr/>
        </p:nvSpPr>
        <p:spPr>
          <a:xfrm>
            <a:off x="7040880" y="3291840"/>
            <a:ext cx="1920300" cy="548700"/>
          </a:xfrm>
          <a:prstGeom prst="rect">
            <a:avLst/>
          </a:prstGeom>
          <a:solidFill>
            <a:srgbClr val="0EA5A0"/>
          </a:solidFill>
          <a:ln>
            <a:noFill/>
          </a:ln>
          <a:effectLst>
            <a:outerShdw blurRad="50800" rotWithShape="0" algn="bl" dir="8100000" dist="25400">
              <a:srgbClr val="000000">
                <a:alpha val="102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g397bf21d41f_0_641"/>
          <p:cNvSpPr/>
          <p:nvPr/>
        </p:nvSpPr>
        <p:spPr>
          <a:xfrm>
            <a:off x="7040880" y="3291840"/>
            <a:ext cx="19203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AUC improved?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g397bf21d41f_0_641"/>
          <p:cNvSpPr/>
          <p:nvPr/>
        </p:nvSpPr>
        <p:spPr>
          <a:xfrm>
            <a:off x="731520" y="4114800"/>
            <a:ext cx="38406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593C"/>
              </a:buClr>
              <a:buSzPts val="1300"/>
              <a:buFont typeface="Calibri"/>
              <a:buNone/>
            </a:pPr>
            <a:r>
              <a:rPr b="1" i="0" lang="en-US" sz="1500" u="none" cap="none" strike="noStrike">
                <a:solidFill>
                  <a:srgbClr val="E8593C"/>
                </a:solidFill>
                <a:latin typeface="Calibri"/>
                <a:ea typeface="Calibri"/>
                <a:cs typeface="Calibri"/>
                <a:sym typeface="Calibri"/>
              </a:rPr>
              <a:t>CycleGAN (baseline) — binary only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g397bf21d41f_0_641"/>
          <p:cNvSpPr/>
          <p:nvPr/>
        </p:nvSpPr>
        <p:spPr>
          <a:xfrm>
            <a:off x="4572000" y="4114800"/>
            <a:ext cx="41148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C3AED"/>
              </a:buClr>
              <a:buSzPts val="1300"/>
              <a:buFont typeface="Calibri"/>
              <a:buNone/>
            </a:pPr>
            <a:r>
              <a:rPr b="1" i="0" lang="en-US" sz="1500" u="none" cap="none" strike="noStrike">
                <a:solidFill>
                  <a:srgbClr val="7C3AED"/>
                </a:solidFill>
                <a:latin typeface="Calibri"/>
                <a:ea typeface="Calibri"/>
                <a:cs typeface="Calibri"/>
                <a:sym typeface="Calibri"/>
              </a:rPr>
              <a:t>Latent Diffusion (primary) — binary + 5-class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9734502cdc_0_111"/>
          <p:cNvSpPr/>
          <p:nvPr/>
        </p:nvSpPr>
        <p:spPr>
          <a:xfrm>
            <a:off x="365760" y="182880"/>
            <a:ext cx="8412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3D5C"/>
              </a:buClr>
              <a:buSzPts val="2200"/>
              <a:buFont typeface="Georgia"/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Split Breakdown — 3,505 patients  •  13,176 DIP images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g39734502cdc_0_111"/>
          <p:cNvSpPr/>
          <p:nvPr/>
        </p:nvSpPr>
        <p:spPr>
          <a:xfrm>
            <a:off x="365760" y="708546"/>
            <a:ext cx="8412600" cy="18300"/>
          </a:xfrm>
          <a:prstGeom prst="rect">
            <a:avLst/>
          </a:prstGeom>
          <a:solidFill>
            <a:srgbClr val="2EC4B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60" name="Google Shape;60;g39734502cdc_0_111"/>
          <p:cNvGraphicFramePr/>
          <p:nvPr/>
        </p:nvGraphicFramePr>
        <p:xfrm>
          <a:off x="365760" y="8229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{4FC9FBE2-59F3-449A-B6E0-ABE0782C1238}</a:tableStyleId>
              </a:tblPr>
              <a:tblGrid>
                <a:gridCol w="914400"/>
                <a:gridCol w="1005850"/>
                <a:gridCol w="1005850"/>
                <a:gridCol w="1097275"/>
              </a:tblGrid>
              <a:tr h="320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00"/>
                        <a:buFont typeface="Calibri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Split</a:t>
                      </a:r>
                      <a:endParaRPr sz="13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B3D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00"/>
                        <a:buFont typeface="Calibri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Patients</a:t>
                      </a:r>
                      <a:endParaRPr sz="13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B3D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00"/>
                        <a:buFont typeface="Calibri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Images</a:t>
                      </a:r>
                      <a:endParaRPr sz="13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B3D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00"/>
                        <a:buFont typeface="Calibri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  <a:endParaRPr sz="13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B3D5C"/>
                    </a:solidFill>
                  </a:tcPr>
                </a:tc>
              </a:tr>
              <a:tr h="320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300"/>
                        <a:buFont typeface="Calibri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Train</a:t>
                      </a:r>
                      <a:endParaRPr sz="13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7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300"/>
                        <a:buFont typeface="Calibri"/>
                        <a:buNone/>
                      </a:pPr>
                      <a:r>
                        <a:rPr lang="en-US" sz="13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2,453</a:t>
                      </a:r>
                      <a:endParaRPr sz="13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7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300"/>
                        <a:buFont typeface="Calibri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9,202</a:t>
                      </a:r>
                      <a:endParaRPr sz="13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7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300"/>
                        <a:buFont typeface="Calibri"/>
                        <a:buNone/>
                      </a:pPr>
                      <a:r>
                        <a:rPr lang="en-US" sz="13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69.8%</a:t>
                      </a:r>
                      <a:endParaRPr sz="13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7FA"/>
                    </a:solidFill>
                  </a:tcPr>
                </a:tc>
              </a:tr>
              <a:tr h="320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300"/>
                        <a:buFont typeface="Calibri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Val</a:t>
                      </a:r>
                      <a:endParaRPr sz="13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300"/>
                        <a:buFont typeface="Calibri"/>
                        <a:buNone/>
                      </a:pPr>
                      <a:r>
                        <a:rPr lang="en-US" sz="13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526</a:t>
                      </a:r>
                      <a:endParaRPr sz="13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300"/>
                        <a:buFont typeface="Calibri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1,995</a:t>
                      </a:r>
                      <a:endParaRPr sz="13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300"/>
                        <a:buFont typeface="Calibri"/>
                        <a:buNone/>
                      </a:pPr>
                      <a:r>
                        <a:rPr lang="en-US" sz="13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15.1%</a:t>
                      </a:r>
                      <a:endParaRPr sz="13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20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300"/>
                        <a:buFont typeface="Calibri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Test</a:t>
                      </a:r>
                      <a:endParaRPr sz="13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7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300"/>
                        <a:buFont typeface="Calibri"/>
                        <a:buNone/>
                      </a:pPr>
                      <a:r>
                        <a:rPr lang="en-US" sz="13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526</a:t>
                      </a:r>
                      <a:endParaRPr sz="13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7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300"/>
                        <a:buFont typeface="Calibri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1,979</a:t>
                      </a:r>
                      <a:endParaRPr sz="13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7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300"/>
                        <a:buFont typeface="Calibri"/>
                        <a:buNone/>
                      </a:pPr>
                      <a:r>
                        <a:rPr lang="en-US" sz="13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15.0%</a:t>
                      </a:r>
                      <a:endParaRPr sz="13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7FA"/>
                    </a:solidFill>
                  </a:tcPr>
                </a:tc>
              </a:tr>
              <a:tr h="320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00"/>
                        <a:buFont typeface="Calibri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</a:t>
                      </a:r>
                      <a:endParaRPr sz="13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A6B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00"/>
                        <a:buFont typeface="Calibri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3,505</a:t>
                      </a:r>
                      <a:endParaRPr sz="13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A6B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00"/>
                        <a:buFont typeface="Calibri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13,176</a:t>
                      </a:r>
                      <a:endParaRPr sz="13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A6B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00"/>
                        <a:buFont typeface="Calibri"/>
                        <a:buNone/>
                      </a:pPr>
                      <a:r>
                        <a:rPr b="1" lang="en-US" sz="13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13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A6B8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1" name="Google Shape;61;g39734502cdc_0_111"/>
          <p:cNvGraphicFramePr/>
          <p:nvPr/>
        </p:nvGraphicFramePr>
        <p:xfrm>
          <a:off x="4663440" y="8229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{4FC9FBE2-59F3-449A-B6E0-ABE0782C1238}</a:tableStyleId>
              </a:tblPr>
              <a:tblGrid>
                <a:gridCol w="640075"/>
                <a:gridCol w="713225"/>
                <a:gridCol w="713225"/>
                <a:gridCol w="713225"/>
                <a:gridCol w="713225"/>
                <a:gridCol w="713225"/>
              </a:tblGrid>
              <a:tr h="320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Split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B3D5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KL 0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0B98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KL 1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4CC1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KL 2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59E0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KL 3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KL 4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1B1B"/>
                    </a:solidFill>
                  </a:tcPr>
                </a:tc>
              </a:tr>
              <a:tr h="320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Train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7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5,947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7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1,220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7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1,770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7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144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7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118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7FA"/>
                    </a:solidFill>
                  </a:tcPr>
                </a:tc>
              </a:tr>
              <a:tr h="320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Val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1,269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288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382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20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Test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7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1,260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7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261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7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389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7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41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7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A2332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u="none" cap="none" strike="noStrike">
                          <a:solidFill>
                            <a:srgbClr val="1A233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0F7FA"/>
                    </a:solidFill>
                  </a:tcPr>
                </a:tc>
              </a:tr>
              <a:tr h="3200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A6B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8,476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A6B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1,769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A6B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2,541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A6B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214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A6B8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171</a:t>
                      </a:r>
                      <a:endParaRPr sz="12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BD5E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A6B8A"/>
                    </a:solidFill>
                  </a:tcPr>
                </a:tc>
              </a:tr>
            </a:tbl>
          </a:graphicData>
        </a:graphic>
      </p:graphicFrame>
      <p:sp>
        <p:nvSpPr>
          <p:cNvPr id="62" name="Google Shape;62;g39734502cdc_0_111"/>
          <p:cNvSpPr/>
          <p:nvPr/>
        </p:nvSpPr>
        <p:spPr>
          <a:xfrm>
            <a:off x="192575" y="2519300"/>
            <a:ext cx="5500800" cy="30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3D5C"/>
              </a:buClr>
              <a:buSzPts val="1600"/>
              <a:buFont typeface="Georgia"/>
              <a:buNone/>
            </a:pPr>
            <a:r>
              <a:rPr b="1" i="0" lang="en-US" sz="1600" u="none" cap="none" strike="noStrike">
                <a:solidFill>
                  <a:srgbClr val="0B3D5C"/>
                </a:solidFill>
                <a:latin typeface="Georgia"/>
                <a:ea typeface="Georgia"/>
                <a:cs typeface="Georgia"/>
                <a:sym typeface="Georgia"/>
              </a:rPr>
              <a:t>KL grade distribution across splits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3" name="Google Shape;63;g39734502cdc_0_111"/>
          <p:cNvPicPr preferRelativeResize="0"/>
          <p:nvPr/>
        </p:nvPicPr>
        <p:blipFill rotWithShape="1">
          <a:blip r:embed="rId3">
            <a:alphaModFix/>
          </a:blip>
          <a:srcRect b="19081" l="0" r="0" t="0"/>
          <a:stretch/>
        </p:blipFill>
        <p:spPr>
          <a:xfrm>
            <a:off x="496825" y="2784250"/>
            <a:ext cx="4776000" cy="18369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g39734502cdc_0_111"/>
          <p:cNvSpPr/>
          <p:nvPr/>
        </p:nvSpPr>
        <p:spPr>
          <a:xfrm>
            <a:off x="5767301" y="2466500"/>
            <a:ext cx="3102000" cy="2534700"/>
          </a:xfrm>
          <a:prstGeom prst="rect">
            <a:avLst/>
          </a:prstGeom>
          <a:solidFill>
            <a:srgbClr val="F0F7FA"/>
          </a:solidFill>
          <a:ln>
            <a:noFill/>
          </a:ln>
          <a:effectLst>
            <a:outerShdw blurRad="50800" rotWithShape="0" algn="bl" dir="8100000" dist="12700">
              <a:srgbClr val="000000">
                <a:alpha val="588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g39734502cdc_0_111"/>
          <p:cNvSpPr/>
          <p:nvPr/>
        </p:nvSpPr>
        <p:spPr>
          <a:xfrm>
            <a:off x="5845080" y="2552249"/>
            <a:ext cx="26517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B3D5C"/>
              </a:buClr>
              <a:buSzPts val="1600"/>
              <a:buFont typeface="Georgia"/>
              <a:buNone/>
            </a:pPr>
            <a:r>
              <a:rPr b="1" i="0" lang="en-US" sz="1600" u="none" cap="none" strike="noStrike">
                <a:solidFill>
                  <a:srgbClr val="0B3D5C"/>
                </a:solidFill>
                <a:latin typeface="Georgia"/>
                <a:ea typeface="Georgia"/>
                <a:cs typeface="Georgia"/>
                <a:sym typeface="Georgia"/>
              </a:rPr>
              <a:t>Key insights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6" name="Google Shape;66;g39734502cdc_0_1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90800" y="2975216"/>
            <a:ext cx="201168" cy="201168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g39734502cdc_0_111"/>
          <p:cNvSpPr/>
          <p:nvPr/>
        </p:nvSpPr>
        <p:spPr>
          <a:xfrm>
            <a:off x="6211909" y="2929495"/>
            <a:ext cx="26574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332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A2332"/>
                </a:solidFill>
                <a:latin typeface="Calibri"/>
                <a:ea typeface="Calibri"/>
                <a:cs typeface="Calibri"/>
                <a:sym typeface="Calibri"/>
              </a:rPr>
              <a:t>Split ratios are exactly 70/15/15 as planned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68" name="Google Shape;68;g39734502cdc_0_1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90800" y="3340976"/>
            <a:ext cx="201168" cy="20116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g39734502cdc_0_111"/>
          <p:cNvSpPr/>
          <p:nvPr/>
        </p:nvSpPr>
        <p:spPr>
          <a:xfrm>
            <a:off x="6211909" y="3295255"/>
            <a:ext cx="2657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332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A2332"/>
                </a:solidFill>
                <a:latin typeface="Calibri"/>
                <a:ea typeface="Calibri"/>
                <a:cs typeface="Calibri"/>
                <a:sym typeface="Calibri"/>
              </a:rPr>
              <a:t>KL proportions consistent across all splits — stratification working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70" name="Google Shape;70;g39734502cdc_0_1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90800" y="3752456"/>
            <a:ext cx="201168" cy="201168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g39734502cdc_0_111"/>
          <p:cNvSpPr/>
          <p:nvPr/>
        </p:nvSpPr>
        <p:spPr>
          <a:xfrm>
            <a:off x="6211909" y="3706735"/>
            <a:ext cx="2657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85D24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E85D24"/>
                </a:solidFill>
                <a:latin typeface="Calibri"/>
                <a:ea typeface="Calibri"/>
                <a:cs typeface="Calibri"/>
                <a:sym typeface="Calibri"/>
              </a:rPr>
              <a:t>KL 3+4 = only 2.9% of data — severe class imbalance for training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72" name="Google Shape;72;g39734502cdc_0_1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90800" y="4163936"/>
            <a:ext cx="201168" cy="201168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g39734502cdc_0_111"/>
          <p:cNvSpPr/>
          <p:nvPr/>
        </p:nvSpPr>
        <p:spPr>
          <a:xfrm>
            <a:off x="6211909" y="4118215"/>
            <a:ext cx="26574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332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A2332"/>
                </a:solidFill>
                <a:latin typeface="Calibri"/>
                <a:ea typeface="Calibri"/>
                <a:cs typeface="Calibri"/>
                <a:sym typeface="Calibri"/>
              </a:rPr>
              <a:t>KL 3+4 still present in val and test (29+25 and 41+28) — model can be evaluated on rare cases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74" name="Google Shape;74;g39734502cdc_0_1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90800" y="4621136"/>
            <a:ext cx="201168" cy="20116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g39734502cdc_0_111"/>
          <p:cNvSpPr/>
          <p:nvPr/>
        </p:nvSpPr>
        <p:spPr>
          <a:xfrm>
            <a:off x="6211909" y="4575415"/>
            <a:ext cx="26574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A2332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A2332"/>
                </a:solidFill>
                <a:latin typeface="Calibri"/>
                <a:ea typeface="Calibri"/>
                <a:cs typeface="Calibri"/>
                <a:sym typeface="Calibri"/>
              </a:rPr>
              <a:t>Zero data leakage — no patient appears in more than one split</a:t>
            </a:r>
            <a:endParaRPr b="0"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6" name="Google Shape;76;g39734502cdc_0_111"/>
          <p:cNvPicPr preferRelativeResize="0"/>
          <p:nvPr/>
        </p:nvPicPr>
        <p:blipFill rotWithShape="1">
          <a:blip r:embed="rId3">
            <a:alphaModFix/>
          </a:blip>
          <a:srcRect b="3499" l="34450" r="28815" t="86591"/>
          <a:stretch/>
        </p:blipFill>
        <p:spPr>
          <a:xfrm>
            <a:off x="1806675" y="4822300"/>
            <a:ext cx="2373900" cy="3042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g39734502cdc_0_111"/>
          <p:cNvSpPr txBox="1"/>
          <p:nvPr/>
        </p:nvSpPr>
        <p:spPr>
          <a:xfrm>
            <a:off x="2029182" y="4481151"/>
            <a:ext cx="2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1</a:t>
            </a:r>
            <a:endParaRPr b="1"/>
          </a:p>
        </p:txBody>
      </p:sp>
      <p:sp>
        <p:nvSpPr>
          <p:cNvPr id="78" name="Google Shape;78;g39734502cdc_0_111"/>
          <p:cNvSpPr txBox="1"/>
          <p:nvPr/>
        </p:nvSpPr>
        <p:spPr>
          <a:xfrm>
            <a:off x="1171700" y="4489709"/>
            <a:ext cx="2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0</a:t>
            </a:r>
            <a:endParaRPr b="1"/>
          </a:p>
        </p:txBody>
      </p:sp>
      <p:sp>
        <p:nvSpPr>
          <p:cNvPr id="79" name="Google Shape;79;g39734502cdc_0_111"/>
          <p:cNvSpPr txBox="1"/>
          <p:nvPr/>
        </p:nvSpPr>
        <p:spPr>
          <a:xfrm>
            <a:off x="2903767" y="4472571"/>
            <a:ext cx="2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2</a:t>
            </a:r>
            <a:endParaRPr b="1"/>
          </a:p>
        </p:txBody>
      </p:sp>
      <p:sp>
        <p:nvSpPr>
          <p:cNvPr id="80" name="Google Shape;80;g39734502cdc_0_111"/>
          <p:cNvSpPr txBox="1"/>
          <p:nvPr/>
        </p:nvSpPr>
        <p:spPr>
          <a:xfrm>
            <a:off x="3752700" y="4464034"/>
            <a:ext cx="2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3</a:t>
            </a:r>
            <a:endParaRPr b="1"/>
          </a:p>
        </p:txBody>
      </p:sp>
      <p:sp>
        <p:nvSpPr>
          <p:cNvPr id="81" name="Google Shape;81;g39734502cdc_0_111"/>
          <p:cNvSpPr txBox="1"/>
          <p:nvPr/>
        </p:nvSpPr>
        <p:spPr>
          <a:xfrm>
            <a:off x="4584509" y="4472593"/>
            <a:ext cx="2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4</a:t>
            </a:r>
            <a:endParaRPr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3A5F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97bf21d41f_0_238"/>
          <p:cNvSpPr/>
          <p:nvPr/>
        </p:nvSpPr>
        <p:spPr>
          <a:xfrm>
            <a:off x="0" y="0"/>
            <a:ext cx="171600" cy="5143500"/>
          </a:xfrm>
          <a:prstGeom prst="rect">
            <a:avLst/>
          </a:prstGeom>
          <a:solidFill>
            <a:srgbClr val="EE6C4D"/>
          </a:solidFill>
          <a:ln cap="flat" cmpd="sng" w="9525">
            <a:solidFill>
              <a:srgbClr val="EE6C4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g397bf21d41f_0_238"/>
          <p:cNvSpPr/>
          <p:nvPr/>
        </p:nvSpPr>
        <p:spPr>
          <a:xfrm>
            <a:off x="548640" y="1851660"/>
            <a:ext cx="7543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E6C4D"/>
              </a:buClr>
              <a:buSzPts val="1100"/>
              <a:buFont typeface="Calibri"/>
              <a:buNone/>
            </a:pPr>
            <a:r>
              <a:rPr b="1" i="0" lang="en-US" sz="1700" u="none" cap="none" strike="noStrike">
                <a:solidFill>
                  <a:srgbClr val="F59E0B"/>
                </a:solidFill>
                <a:latin typeface="Calibri"/>
                <a:ea typeface="Calibri"/>
                <a:cs typeface="Calibri"/>
                <a:sym typeface="Calibri"/>
              </a:rPr>
              <a:t>PART 1  ·  BASELINE GENERATIVE MODEL</a:t>
            </a:r>
            <a:endParaRPr b="0" i="0" sz="1700" u="none" cap="none" strike="noStrike">
              <a:solidFill>
                <a:srgbClr val="F59E0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g397bf21d41f_0_238"/>
          <p:cNvSpPr/>
          <p:nvPr/>
        </p:nvSpPr>
        <p:spPr>
          <a:xfrm>
            <a:off x="548640" y="2160270"/>
            <a:ext cx="7886700" cy="9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Calibri"/>
              <a:buNone/>
            </a:pPr>
            <a:r>
              <a:rPr b="1" i="0" lang="en-US" sz="4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CycleGAN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g397bf21d41f_0_238"/>
          <p:cNvSpPr/>
          <p:nvPr/>
        </p:nvSpPr>
        <p:spPr>
          <a:xfrm>
            <a:off x="548640" y="3154680"/>
            <a:ext cx="7543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400"/>
              <a:buFont typeface="Calibri"/>
              <a:buNone/>
            </a:pPr>
            <a:r>
              <a:rPr b="0" i="1" lang="en-US" sz="1900" u="none" cap="none" strike="noStrike">
                <a:solidFill>
                  <a:srgbClr val="CBD5E1"/>
                </a:solidFill>
                <a:latin typeface="Calibri"/>
                <a:ea typeface="Calibri"/>
                <a:cs typeface="Calibri"/>
                <a:sym typeface="Calibri"/>
              </a:rPr>
              <a:t>Unpaired domain translation: healthy ↔ diseased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97bf21d41f_0_248"/>
          <p:cNvSpPr/>
          <p:nvPr/>
        </p:nvSpPr>
        <p:spPr>
          <a:xfrm>
            <a:off x="377190" y="219456"/>
            <a:ext cx="83670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How CycleGAN works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97bf21d41f_0_248"/>
          <p:cNvSpPr/>
          <p:nvPr/>
        </p:nvSpPr>
        <p:spPr>
          <a:xfrm>
            <a:off x="377190" y="651510"/>
            <a:ext cx="8367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100"/>
              <a:buFont typeface="Calibri"/>
              <a:buNone/>
            </a:pPr>
            <a:r>
              <a:rPr b="0" i="1" lang="en-US" sz="1700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Two generators learn to translate between domains; cycle consistency preserves anatomy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397bf21d41f_0_248"/>
          <p:cNvSpPr/>
          <p:nvPr/>
        </p:nvSpPr>
        <p:spPr>
          <a:xfrm>
            <a:off x="377190" y="1097280"/>
            <a:ext cx="2263200" cy="1645800"/>
          </a:xfrm>
          <a:prstGeom prst="rect">
            <a:avLst/>
          </a:prstGeom>
          <a:solidFill>
            <a:srgbClr val="FFFFFF"/>
          </a:solidFill>
          <a:ln cap="flat" cmpd="sng" w="715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g397bf21d41f_0_248"/>
          <p:cNvSpPr/>
          <p:nvPr/>
        </p:nvSpPr>
        <p:spPr>
          <a:xfrm>
            <a:off x="377190" y="1097280"/>
            <a:ext cx="2263200" cy="54900"/>
          </a:xfrm>
          <a:prstGeom prst="rect">
            <a:avLst/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g397bf21d41f_0_248"/>
          <p:cNvSpPr/>
          <p:nvPr/>
        </p:nvSpPr>
        <p:spPr>
          <a:xfrm>
            <a:off x="480060" y="1200150"/>
            <a:ext cx="2057400" cy="2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B981"/>
              </a:buClr>
              <a:buSzPts val="900"/>
              <a:buFont typeface="Calibri"/>
              <a:buNone/>
            </a:pPr>
            <a:r>
              <a:rPr b="1" i="0" lang="en-US" sz="1700" u="none" cap="none" strike="noStrike">
                <a:solidFill>
                  <a:srgbClr val="10B981"/>
                </a:solidFill>
                <a:latin typeface="Calibri"/>
                <a:ea typeface="Calibri"/>
                <a:cs typeface="Calibri"/>
                <a:sym typeface="Calibri"/>
              </a:rPr>
              <a:t>DOMAIN A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397bf21d41f_0_248"/>
          <p:cNvSpPr/>
          <p:nvPr/>
        </p:nvSpPr>
        <p:spPr>
          <a:xfrm>
            <a:off x="480060" y="1474470"/>
            <a:ext cx="2057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2300"/>
              <a:buFont typeface="Calibri"/>
              <a:buNone/>
            </a:pPr>
            <a:r>
              <a:rPr b="1" i="0" lang="en-US" sz="23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KL 0–1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g397bf21d41f_0_248"/>
          <p:cNvSpPr/>
          <p:nvPr/>
        </p:nvSpPr>
        <p:spPr>
          <a:xfrm>
            <a:off x="480060" y="1920240"/>
            <a:ext cx="2057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200"/>
              <a:buFont typeface="Calibri"/>
              <a:buNone/>
            </a:pPr>
            <a:r>
              <a:rPr b="0" i="0" lang="en-US" sz="15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Healthy joints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97bf21d41f_0_248"/>
          <p:cNvSpPr/>
          <p:nvPr/>
        </p:nvSpPr>
        <p:spPr>
          <a:xfrm>
            <a:off x="480060" y="2228850"/>
            <a:ext cx="2057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100"/>
              <a:buFont typeface="Calibri"/>
              <a:buNone/>
            </a:pPr>
            <a:r>
              <a:rPr b="0" i="1" lang="en-US" sz="1600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7,167 training images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97bf21d41f_0_248"/>
          <p:cNvSpPr/>
          <p:nvPr/>
        </p:nvSpPr>
        <p:spPr>
          <a:xfrm>
            <a:off x="2846070" y="1268730"/>
            <a:ext cx="3429000" cy="548400"/>
          </a:xfrm>
          <a:prstGeom prst="rect">
            <a:avLst/>
          </a:prstGeom>
          <a:solidFill>
            <a:srgbClr val="0D9488"/>
          </a:solidFill>
          <a:ln cap="flat" cmpd="sng" w="9525">
            <a:solidFill>
              <a:srgbClr val="0D94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g397bf21d41f_0_248"/>
          <p:cNvSpPr/>
          <p:nvPr/>
        </p:nvSpPr>
        <p:spPr>
          <a:xfrm>
            <a:off x="2846070" y="1268730"/>
            <a:ext cx="3429000" cy="54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Generator A → B   (add disease)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97bf21d41f_0_248"/>
          <p:cNvSpPr/>
          <p:nvPr/>
        </p:nvSpPr>
        <p:spPr>
          <a:xfrm>
            <a:off x="2846070" y="2023110"/>
            <a:ext cx="3429000" cy="548400"/>
          </a:xfrm>
          <a:prstGeom prst="rect">
            <a:avLst/>
          </a:prstGeom>
          <a:solidFill>
            <a:srgbClr val="EE6C4D"/>
          </a:solidFill>
          <a:ln cap="flat" cmpd="sng" w="9525">
            <a:solidFill>
              <a:srgbClr val="EE6C4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g397bf21d41f_0_248"/>
          <p:cNvSpPr/>
          <p:nvPr/>
        </p:nvSpPr>
        <p:spPr>
          <a:xfrm>
            <a:off x="2846070" y="2023110"/>
            <a:ext cx="3429000" cy="54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Generator B → A   (remove disease)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g397bf21d41f_0_248"/>
          <p:cNvSpPr/>
          <p:nvPr/>
        </p:nvSpPr>
        <p:spPr>
          <a:xfrm>
            <a:off x="6480810" y="1097280"/>
            <a:ext cx="2263200" cy="1645800"/>
          </a:xfrm>
          <a:prstGeom prst="rect">
            <a:avLst/>
          </a:prstGeom>
          <a:solidFill>
            <a:srgbClr val="FFFFFF"/>
          </a:solidFill>
          <a:ln cap="flat" cmpd="sng" w="715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397bf21d41f_0_248"/>
          <p:cNvSpPr/>
          <p:nvPr/>
        </p:nvSpPr>
        <p:spPr>
          <a:xfrm>
            <a:off x="6480810" y="1097280"/>
            <a:ext cx="2263200" cy="54900"/>
          </a:xfrm>
          <a:prstGeom prst="rect">
            <a:avLst/>
          </a:prstGeom>
          <a:solidFill>
            <a:srgbClr val="EF4444"/>
          </a:solidFill>
          <a:ln cap="flat" cmpd="sng" w="9525">
            <a:solidFill>
              <a:srgbClr val="EF44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g397bf21d41f_0_248"/>
          <p:cNvSpPr/>
          <p:nvPr/>
        </p:nvSpPr>
        <p:spPr>
          <a:xfrm>
            <a:off x="6583680" y="1200150"/>
            <a:ext cx="2057400" cy="2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F4444"/>
              </a:buClr>
              <a:buSzPts val="900"/>
              <a:buFont typeface="Calibri"/>
              <a:buNone/>
            </a:pPr>
            <a:r>
              <a:rPr b="1" i="0" lang="en-US" sz="1700" u="none" cap="none" strike="noStrike">
                <a:solidFill>
                  <a:srgbClr val="EF4444"/>
                </a:solidFill>
                <a:latin typeface="Calibri"/>
                <a:ea typeface="Calibri"/>
                <a:cs typeface="Calibri"/>
                <a:sym typeface="Calibri"/>
              </a:rPr>
              <a:t>DOMAIN B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397bf21d41f_0_248"/>
          <p:cNvSpPr/>
          <p:nvPr/>
        </p:nvSpPr>
        <p:spPr>
          <a:xfrm>
            <a:off x="6583680" y="1474470"/>
            <a:ext cx="20574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2300"/>
              <a:buFont typeface="Calibri"/>
              <a:buNone/>
            </a:pPr>
            <a:r>
              <a:rPr b="1" i="0" lang="en-US" sz="23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KL 2+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97bf21d41f_0_248"/>
          <p:cNvSpPr/>
          <p:nvPr/>
        </p:nvSpPr>
        <p:spPr>
          <a:xfrm>
            <a:off x="6583680" y="1920240"/>
            <a:ext cx="2057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200"/>
              <a:buFont typeface="Calibri"/>
              <a:buNone/>
            </a:pPr>
            <a:r>
              <a:rPr b="0" i="0" lang="en-US" sz="15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Diseased joints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97bf21d41f_0_248"/>
          <p:cNvSpPr/>
          <p:nvPr/>
        </p:nvSpPr>
        <p:spPr>
          <a:xfrm>
            <a:off x="6583680" y="2228850"/>
            <a:ext cx="20574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100"/>
              <a:buFont typeface="Calibri"/>
              <a:buNone/>
            </a:pPr>
            <a:r>
              <a:rPr b="0" i="1" lang="en-US" sz="1600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2,032 training images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97bf21d41f_0_248"/>
          <p:cNvSpPr/>
          <p:nvPr/>
        </p:nvSpPr>
        <p:spPr>
          <a:xfrm>
            <a:off x="377190" y="3051810"/>
            <a:ext cx="8367000" cy="1748700"/>
          </a:xfrm>
          <a:prstGeom prst="rect">
            <a:avLst/>
          </a:prstGeom>
          <a:solidFill>
            <a:srgbClr val="FFF7F0"/>
          </a:solidFill>
          <a:ln cap="flat" cmpd="sng" w="7150">
            <a:solidFill>
              <a:srgbClr val="EE6C4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g397bf21d41f_0_248"/>
          <p:cNvSpPr/>
          <p:nvPr/>
        </p:nvSpPr>
        <p:spPr>
          <a:xfrm>
            <a:off x="377190" y="3051810"/>
            <a:ext cx="68700" cy="1748700"/>
          </a:xfrm>
          <a:prstGeom prst="rect">
            <a:avLst/>
          </a:prstGeom>
          <a:solidFill>
            <a:srgbClr val="EE6C4D"/>
          </a:solidFill>
          <a:ln cap="flat" cmpd="sng" w="9525">
            <a:solidFill>
              <a:srgbClr val="EE6C4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g397bf21d41f_0_248"/>
          <p:cNvSpPr/>
          <p:nvPr/>
        </p:nvSpPr>
        <p:spPr>
          <a:xfrm>
            <a:off x="582930" y="3154680"/>
            <a:ext cx="7886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E6C4D"/>
              </a:buClr>
              <a:buSzPts val="1000"/>
              <a:buFont typeface="Calibri"/>
              <a:buNone/>
            </a:pPr>
            <a:r>
              <a:rPr b="1" i="0" lang="en-US" sz="1500" u="none" cap="none" strike="noStrike">
                <a:solidFill>
                  <a:srgbClr val="EE6C4D"/>
                </a:solidFill>
                <a:latin typeface="Calibri"/>
                <a:ea typeface="Calibri"/>
                <a:cs typeface="Calibri"/>
                <a:sym typeface="Calibri"/>
              </a:rPr>
              <a:t>ARCHITECTURAL CONSTRAINT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397bf21d41f_0_248"/>
          <p:cNvSpPr/>
          <p:nvPr/>
        </p:nvSpPr>
        <p:spPr>
          <a:xfrm>
            <a:off x="582925" y="3394700"/>
            <a:ext cx="81612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1400"/>
              <a:buFont typeface="Calibri"/>
              <a:buNone/>
            </a:pPr>
            <a:r>
              <a:rPr b="1" i="0" lang="en-US" sz="17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CycleGAN translates between two domains only — it cannot generate specific KL grades.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397bf21d41f_0_248"/>
          <p:cNvSpPr/>
          <p:nvPr/>
        </p:nvSpPr>
        <p:spPr>
          <a:xfrm>
            <a:off x="582930" y="3771900"/>
            <a:ext cx="7886700" cy="9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b="0" i="0" lang="en-US" sz="19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All diseased outputs are labeled "KL 2+". This is fine for binary OA detection — but it's why diffusion (class-conditional) is our primary model for the 5-class task.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97bf21d41f_0_277"/>
          <p:cNvSpPr/>
          <p:nvPr/>
        </p:nvSpPr>
        <p:spPr>
          <a:xfrm>
            <a:off x="377190" y="219456"/>
            <a:ext cx="83670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CycleGAN training results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397bf21d41f_0_277"/>
          <p:cNvSpPr/>
          <p:nvPr/>
        </p:nvSpPr>
        <p:spPr>
          <a:xfrm>
            <a:off x="377190" y="651510"/>
            <a:ext cx="8367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100"/>
              <a:buFont typeface="Calibri"/>
              <a:buNone/>
            </a:pPr>
            <a:r>
              <a:rPr b="0" i="1" lang="en-US" sz="1700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75 epochs · ~3 hrs on RTX 6000 · stable convergence, no mode collapse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g397bf21d41f_0_277"/>
          <p:cNvSpPr/>
          <p:nvPr/>
        </p:nvSpPr>
        <p:spPr>
          <a:xfrm>
            <a:off x="377190" y="1028700"/>
            <a:ext cx="2023200" cy="891600"/>
          </a:xfrm>
          <a:prstGeom prst="rect">
            <a:avLst/>
          </a:prstGeom>
          <a:solidFill>
            <a:srgbClr val="FFFFFF"/>
          </a:solidFill>
          <a:ln cap="flat" cmpd="sng" w="715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397bf21d41f_0_277"/>
          <p:cNvSpPr/>
          <p:nvPr/>
        </p:nvSpPr>
        <p:spPr>
          <a:xfrm>
            <a:off x="377190" y="1028700"/>
            <a:ext cx="2023200" cy="54900"/>
          </a:xfrm>
          <a:prstGeom prst="rect">
            <a:avLst/>
          </a:prstGeom>
          <a:solidFill>
            <a:srgbClr val="EE6C4D"/>
          </a:solidFill>
          <a:ln cap="flat" cmpd="sng" w="9525">
            <a:solidFill>
              <a:srgbClr val="EE6C4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g397bf21d41f_0_277"/>
          <p:cNvSpPr/>
          <p:nvPr/>
        </p:nvSpPr>
        <p:spPr>
          <a:xfrm>
            <a:off x="445770" y="1097280"/>
            <a:ext cx="18858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2300"/>
              <a:buFont typeface="Calibri"/>
              <a:buNone/>
            </a:pPr>
            <a:r>
              <a:rPr b="1" i="0" lang="en-US" sz="23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75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g397bf21d41f_0_277"/>
          <p:cNvSpPr/>
          <p:nvPr/>
        </p:nvSpPr>
        <p:spPr>
          <a:xfrm>
            <a:off x="445770" y="1577340"/>
            <a:ext cx="1885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100"/>
              <a:buFont typeface="Calibri"/>
              <a:buNone/>
            </a:pPr>
            <a:r>
              <a:rPr b="0" i="0" lang="en-US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epochs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97bf21d41f_0_277"/>
          <p:cNvSpPr/>
          <p:nvPr/>
        </p:nvSpPr>
        <p:spPr>
          <a:xfrm>
            <a:off x="2475738" y="1028700"/>
            <a:ext cx="2023200" cy="891600"/>
          </a:xfrm>
          <a:prstGeom prst="rect">
            <a:avLst/>
          </a:prstGeom>
          <a:solidFill>
            <a:srgbClr val="FFFFFF"/>
          </a:solidFill>
          <a:ln cap="flat" cmpd="sng" w="715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g397bf21d41f_0_277"/>
          <p:cNvSpPr/>
          <p:nvPr/>
        </p:nvSpPr>
        <p:spPr>
          <a:xfrm>
            <a:off x="2475738" y="1028700"/>
            <a:ext cx="2023200" cy="54900"/>
          </a:xfrm>
          <a:prstGeom prst="rect">
            <a:avLst/>
          </a:prstGeom>
          <a:solidFill>
            <a:srgbClr val="0D9488"/>
          </a:solidFill>
          <a:ln cap="flat" cmpd="sng" w="9525">
            <a:solidFill>
              <a:srgbClr val="0D94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g397bf21d41f_0_277"/>
          <p:cNvSpPr/>
          <p:nvPr/>
        </p:nvSpPr>
        <p:spPr>
          <a:xfrm>
            <a:off x="2544318" y="1097280"/>
            <a:ext cx="18858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2300"/>
              <a:buFont typeface="Calibri"/>
              <a:buNone/>
            </a:pPr>
            <a:r>
              <a:rPr b="1" i="0" lang="en-US" sz="23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300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97bf21d41f_0_277"/>
          <p:cNvSpPr/>
          <p:nvPr/>
        </p:nvSpPr>
        <p:spPr>
          <a:xfrm>
            <a:off x="2544318" y="1577340"/>
            <a:ext cx="1885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100"/>
              <a:buFont typeface="Calibri"/>
              <a:buNone/>
            </a:pPr>
            <a:r>
              <a:rPr b="0" i="0" lang="en-US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diseased images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g397bf21d41f_0_277"/>
          <p:cNvSpPr/>
          <p:nvPr/>
        </p:nvSpPr>
        <p:spPr>
          <a:xfrm>
            <a:off x="4574286" y="1028700"/>
            <a:ext cx="2023200" cy="891600"/>
          </a:xfrm>
          <a:prstGeom prst="rect">
            <a:avLst/>
          </a:prstGeom>
          <a:solidFill>
            <a:srgbClr val="FFFFFF"/>
          </a:solidFill>
          <a:ln cap="flat" cmpd="sng" w="715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g397bf21d41f_0_277"/>
          <p:cNvSpPr/>
          <p:nvPr/>
        </p:nvSpPr>
        <p:spPr>
          <a:xfrm>
            <a:off x="4574286" y="1028700"/>
            <a:ext cx="2023200" cy="54900"/>
          </a:xfrm>
          <a:prstGeom prst="rect">
            <a:avLst/>
          </a:prstGeom>
          <a:solidFill>
            <a:srgbClr val="7C4DFF"/>
          </a:solidFill>
          <a:ln cap="flat" cmpd="sng" w="9525">
            <a:solidFill>
              <a:srgbClr val="7C4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g397bf21d41f_0_277"/>
          <p:cNvSpPr/>
          <p:nvPr/>
        </p:nvSpPr>
        <p:spPr>
          <a:xfrm>
            <a:off x="4642866" y="1097280"/>
            <a:ext cx="18858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2300"/>
              <a:buFont typeface="Calibri"/>
              <a:buNone/>
            </a:pPr>
            <a:r>
              <a:rPr b="1" i="0" lang="en-US" sz="23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180 px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g397bf21d41f_0_277"/>
          <p:cNvSpPr/>
          <p:nvPr/>
        </p:nvSpPr>
        <p:spPr>
          <a:xfrm>
            <a:off x="4642866" y="1577340"/>
            <a:ext cx="1885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100"/>
              <a:buFont typeface="Calibri"/>
              <a:buNone/>
            </a:pPr>
            <a:r>
              <a:rPr b="0" i="0" lang="en-US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resolution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g397bf21d41f_0_277"/>
          <p:cNvSpPr/>
          <p:nvPr/>
        </p:nvSpPr>
        <p:spPr>
          <a:xfrm>
            <a:off x="6672834" y="1028700"/>
            <a:ext cx="2023200" cy="891600"/>
          </a:xfrm>
          <a:prstGeom prst="rect">
            <a:avLst/>
          </a:prstGeom>
          <a:solidFill>
            <a:srgbClr val="FFFFFF"/>
          </a:solidFill>
          <a:ln cap="flat" cmpd="sng" w="715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g397bf21d41f_0_277"/>
          <p:cNvSpPr/>
          <p:nvPr/>
        </p:nvSpPr>
        <p:spPr>
          <a:xfrm>
            <a:off x="6672834" y="1028700"/>
            <a:ext cx="2023200" cy="54900"/>
          </a:xfrm>
          <a:prstGeom prst="rect">
            <a:avLst/>
          </a:prstGeom>
          <a:solidFill>
            <a:srgbClr val="14B8A6"/>
          </a:solidFill>
          <a:ln cap="flat" cmpd="sng" w="9525">
            <a:solidFill>
              <a:srgbClr val="14B8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397bf21d41f_0_277"/>
          <p:cNvSpPr/>
          <p:nvPr/>
        </p:nvSpPr>
        <p:spPr>
          <a:xfrm>
            <a:off x="6741414" y="1097280"/>
            <a:ext cx="18858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2300"/>
              <a:buFont typeface="Calibri"/>
              <a:buNone/>
            </a:pPr>
            <a:r>
              <a:rPr b="1" i="0" lang="en-US" sz="23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0.77–0.85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g397bf21d41f_0_277"/>
          <p:cNvSpPr/>
          <p:nvPr/>
        </p:nvSpPr>
        <p:spPr>
          <a:xfrm>
            <a:off x="6741414" y="1577340"/>
            <a:ext cx="1885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100"/>
              <a:buFont typeface="Calibri"/>
              <a:buNone/>
            </a:pPr>
            <a:r>
              <a:rPr b="0" i="0" lang="en-US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SSIM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cs790_slides/media/image9.png" id="142" name="Google Shape;142;g397bf21d41f_0_2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8650" y="2208275"/>
            <a:ext cx="6184975" cy="193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g397bf21d41f_0_277"/>
          <p:cNvSpPr/>
          <p:nvPr/>
        </p:nvSpPr>
        <p:spPr>
          <a:xfrm>
            <a:off x="6398475" y="2091690"/>
            <a:ext cx="2571900" cy="2743200"/>
          </a:xfrm>
          <a:prstGeom prst="rect">
            <a:avLst/>
          </a:prstGeom>
          <a:solidFill>
            <a:srgbClr val="FFFFFF"/>
          </a:solidFill>
          <a:ln cap="flat" cmpd="sng" w="715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g397bf21d41f_0_277"/>
          <p:cNvSpPr/>
          <p:nvPr/>
        </p:nvSpPr>
        <p:spPr>
          <a:xfrm>
            <a:off x="6415475" y="2100293"/>
            <a:ext cx="2571900" cy="54900"/>
          </a:xfrm>
          <a:prstGeom prst="rect">
            <a:avLst/>
          </a:prstGeom>
          <a:solidFill>
            <a:srgbClr val="0D9488"/>
          </a:solidFill>
          <a:ln cap="flat" cmpd="sng" w="9525">
            <a:solidFill>
              <a:srgbClr val="0D94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g397bf21d41f_0_277"/>
          <p:cNvSpPr/>
          <p:nvPr/>
        </p:nvSpPr>
        <p:spPr>
          <a:xfrm>
            <a:off x="6535635" y="2208273"/>
            <a:ext cx="2331600" cy="2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9488"/>
              </a:buClr>
              <a:buSzPts val="800"/>
              <a:buFont typeface="Calibri"/>
              <a:buNone/>
            </a:pPr>
            <a:r>
              <a:rPr b="1" i="0" lang="en-US" sz="1200" u="none" cap="none" strike="noStrike">
                <a:solidFill>
                  <a:srgbClr val="0D9488"/>
                </a:solidFill>
                <a:latin typeface="Calibri"/>
                <a:ea typeface="Calibri"/>
                <a:cs typeface="Calibri"/>
                <a:sym typeface="Calibri"/>
              </a:rPr>
              <a:t>WHAT THE CURVES TELL US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g397bf21d41f_0_277"/>
          <p:cNvSpPr/>
          <p:nvPr/>
        </p:nvSpPr>
        <p:spPr>
          <a:xfrm>
            <a:off x="6535635" y="2468880"/>
            <a:ext cx="2331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1100"/>
              <a:buFont typeface="Calibri"/>
              <a:buNone/>
            </a:pPr>
            <a:r>
              <a:rPr b="1" i="0" lang="en-US" sz="15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Generator loss ↓ 20%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9488"/>
              </a:buClr>
              <a:buSzPts val="1000"/>
              <a:buFont typeface="Calibri"/>
              <a:buNone/>
            </a:pPr>
            <a:r>
              <a:rPr b="1" i="0" lang="en-US" u="none" cap="none" strike="noStrike">
                <a:solidFill>
                  <a:srgbClr val="0D9488"/>
                </a:solidFill>
                <a:latin typeface="Calibri"/>
                <a:ea typeface="Calibri"/>
                <a:cs typeface="Calibri"/>
                <a:sym typeface="Calibri"/>
              </a:rPr>
              <a:t>10.46 → 8.42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800"/>
              <a:buFont typeface="Calibri"/>
              <a:buNone/>
            </a:pPr>
            <a:r>
              <a:rPr b="0" i="1" lang="en-US" sz="12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model learned disease features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g397bf21d41f_0_277"/>
          <p:cNvSpPr/>
          <p:nvPr/>
        </p:nvSpPr>
        <p:spPr>
          <a:xfrm>
            <a:off x="6535635" y="3223260"/>
            <a:ext cx="2331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1100"/>
              <a:buFont typeface="Calibri"/>
              <a:buNone/>
            </a:pPr>
            <a:r>
              <a:rPr b="1" i="0" lang="en-US" sz="15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Cycle loss ↓ 29%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8A6"/>
              </a:buClr>
              <a:buSzPts val="1000"/>
              <a:buFont typeface="Calibri"/>
              <a:buNone/>
            </a:pPr>
            <a:r>
              <a:rPr b="1" i="0" lang="en-US" u="none" cap="none" strike="noStrike">
                <a:solidFill>
                  <a:srgbClr val="14B8A6"/>
                </a:solidFill>
                <a:latin typeface="Calibri"/>
                <a:ea typeface="Calibri"/>
                <a:cs typeface="Calibri"/>
                <a:sym typeface="Calibri"/>
              </a:rPr>
              <a:t>6.20 → 4.42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800"/>
              <a:buFont typeface="Calibri"/>
              <a:buNone/>
            </a:pPr>
            <a:r>
              <a:rPr b="0" i="1" lang="en-US" sz="12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anatomy preserved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g397bf21d41f_0_277"/>
          <p:cNvSpPr/>
          <p:nvPr/>
        </p:nvSpPr>
        <p:spPr>
          <a:xfrm>
            <a:off x="6535635" y="3977640"/>
            <a:ext cx="2331600" cy="7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1100"/>
              <a:buFont typeface="Calibri"/>
              <a:buNone/>
            </a:pPr>
            <a:r>
              <a:rPr b="1" i="0" lang="en-US" sz="16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Discriminator stable @ 0.077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800"/>
              <a:buFont typeface="Calibri"/>
              <a:buNone/>
            </a:pPr>
            <a:r>
              <a:rPr b="0" i="1" lang="en-US" sz="13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no collapse — healthy balance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97bf21d41f_0_308"/>
          <p:cNvSpPr/>
          <p:nvPr/>
        </p:nvSpPr>
        <p:spPr>
          <a:xfrm>
            <a:off x="377190" y="219456"/>
            <a:ext cx="83670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CycleGAN evaluation metrics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g397bf21d41f_0_308"/>
          <p:cNvSpPr/>
          <p:nvPr/>
        </p:nvSpPr>
        <p:spPr>
          <a:xfrm>
            <a:off x="377190" y="651510"/>
            <a:ext cx="8367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100"/>
              <a:buFont typeface="Calibri"/>
              <a:buNone/>
            </a:pPr>
            <a:r>
              <a:rPr b="0" i="1" lang="en-US" sz="1600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Computed on validation set (526 patients, not seen during training)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56" name="Google Shape;156;g397bf21d41f_0_308"/>
          <p:cNvGraphicFramePr/>
          <p:nvPr/>
        </p:nvGraphicFramePr>
        <p:xfrm>
          <a:off x="377190" y="146289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{4FC9FBE2-59F3-449A-B6E0-ABE0782C1238}</a:tableStyleId>
              </a:tblPr>
              <a:tblGrid>
                <a:gridCol w="2331725"/>
                <a:gridCol w="1097300"/>
                <a:gridCol w="1097300"/>
                <a:gridCol w="1097300"/>
              </a:tblGrid>
              <a:tr h="310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Calibri"/>
                        <a:buNone/>
                      </a:pPr>
                      <a:r>
                        <a:rPr b="1" lang="en-US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Metric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Calibri"/>
                        <a:buNone/>
                      </a:pPr>
                      <a:r>
                        <a:rPr b="1" lang="en-US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Value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Calibri"/>
                        <a:buNone/>
                      </a:pPr>
                      <a:r>
                        <a:rPr b="1" lang="en-US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Target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Calibri"/>
                        <a:buNone/>
                      </a:pPr>
                      <a:r>
                        <a:rPr b="1" lang="en-US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Status</a:t>
                      </a:r>
                      <a:endParaRPr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E3A5F"/>
                    </a:solidFill>
                  </a:tcPr>
                </a:tc>
              </a:tr>
              <a:tr h="310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A5568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Cycle SSIM (Healthy)</a:t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A5568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0.9212</a:t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A5568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&gt; 0.80</a:t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0B981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500" u="none" cap="none" strike="noStrike">
                          <a:solidFill>
                            <a:srgbClr val="10B98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  Pass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5F7FA"/>
                    </a:solidFill>
                  </a:tcPr>
                </a:tc>
              </a:tr>
              <a:tr h="310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A5568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Cycle SSIM (Diseased)</a:t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A5568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0.9108</a:t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A5568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&gt; 0.80</a:t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0B981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500" u="none" cap="none" strike="noStrike">
                          <a:solidFill>
                            <a:srgbClr val="10B98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  Pass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0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A5568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Cycle PSNR (Healthy)</a:t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A5568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24.17 dB</a:t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A5568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&gt; 20 dB</a:t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0B981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500" u="none" cap="none" strike="noStrike">
                          <a:solidFill>
                            <a:srgbClr val="10B98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  Pass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5F7FA"/>
                    </a:solidFill>
                  </a:tcPr>
                </a:tc>
              </a:tr>
              <a:tr h="310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A5568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Cycle PSNR (Diseased)</a:t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A5568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23.49 dB</a:t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A5568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&gt; 20 dB</a:t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0B981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500" u="none" cap="none" strike="noStrike">
                          <a:solidFill>
                            <a:srgbClr val="10B98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  Pass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0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A5568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Translation SSIM (H → D)</a:t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A5568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0.8332</a:t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A5568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0.5–0.85</a:t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0B981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500" u="none" cap="none" strike="noStrike">
                          <a:solidFill>
                            <a:srgbClr val="10B98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  Ideal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5F7FA"/>
                    </a:solidFill>
                  </a:tcPr>
                </a:tc>
              </a:tr>
              <a:tr h="310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A5568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Translation SSIM (D → H)</a:t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A5568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0.7819</a:t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A5568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5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0.5–0.85</a:t>
                      </a:r>
                      <a:endParaRPr sz="15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0B981"/>
                        </a:buClr>
                        <a:buSzPts val="1100"/>
                        <a:buFont typeface="Calibri"/>
                        <a:buNone/>
                      </a:pPr>
                      <a:r>
                        <a:rPr b="1" lang="en-US" sz="1500" u="none" cap="none" strike="noStrike">
                          <a:solidFill>
                            <a:srgbClr val="10B98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✓  Ideal</a:t>
                      </a:r>
                      <a:endParaRPr sz="15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4300" marB="34300" marR="68600" marL="68600" anchor="ctr">
                    <a:lnL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150">
                      <a:solidFill>
                        <a:srgbClr val="E2E8F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7" name="Google Shape;157;g397bf21d41f_0_308"/>
          <p:cNvSpPr/>
          <p:nvPr/>
        </p:nvSpPr>
        <p:spPr>
          <a:xfrm>
            <a:off x="6172200" y="1028700"/>
            <a:ext cx="2571900" cy="3004800"/>
          </a:xfrm>
          <a:prstGeom prst="rect">
            <a:avLst/>
          </a:prstGeom>
          <a:solidFill>
            <a:srgbClr val="FFFFFF"/>
          </a:solidFill>
          <a:ln cap="flat" cmpd="sng" w="715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158" name="Google Shape;158;g397bf21d41f_0_308"/>
          <p:cNvSpPr/>
          <p:nvPr/>
        </p:nvSpPr>
        <p:spPr>
          <a:xfrm>
            <a:off x="6172200" y="1028700"/>
            <a:ext cx="2571900" cy="54900"/>
          </a:xfrm>
          <a:prstGeom prst="rect">
            <a:avLst/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397bf21d41f_0_308"/>
          <p:cNvSpPr/>
          <p:nvPr/>
        </p:nvSpPr>
        <p:spPr>
          <a:xfrm>
            <a:off x="6309360" y="1131570"/>
            <a:ext cx="2331600" cy="2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0B981"/>
              </a:buClr>
              <a:buSzPts val="900"/>
              <a:buFont typeface="Calibri"/>
              <a:buNone/>
            </a:pPr>
            <a:r>
              <a:rPr b="1" i="0" lang="en-US" sz="1300" u="none" cap="none" strike="noStrike">
                <a:solidFill>
                  <a:srgbClr val="10B981"/>
                </a:solidFill>
                <a:latin typeface="Calibri"/>
                <a:ea typeface="Calibri"/>
                <a:cs typeface="Calibri"/>
                <a:sym typeface="Calibri"/>
              </a:rPr>
              <a:t>STRENGTHS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g397bf21d41f_0_308"/>
          <p:cNvSpPr/>
          <p:nvPr/>
        </p:nvSpPr>
        <p:spPr>
          <a:xfrm>
            <a:off x="6309360" y="1664243"/>
            <a:ext cx="2331600" cy="22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900"/>
              <a:buFont typeface="Calibri"/>
              <a:buNone/>
            </a:pPr>
            <a:r>
              <a:rPr b="0" i="0" lang="en-US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SSIM &gt; 0.91 — anatomy preserved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Clr>
                <a:srgbClr val="4A5568"/>
              </a:buClr>
              <a:buSzPts val="900"/>
              <a:buFont typeface="Calibri"/>
              <a:buNone/>
            </a:pPr>
            <a:r>
              <a:rPr b="0" i="0" lang="en-US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PSNR &gt; 23 dB — high fidelity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Clr>
                <a:srgbClr val="4A5568"/>
              </a:buClr>
              <a:buSzPts val="900"/>
              <a:buFont typeface="Calibri"/>
              <a:buNone/>
            </a:pPr>
            <a:r>
              <a:rPr b="0" i="0" lang="en-US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Translation SSIM 0.78–0.83 — meaningful changes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97bf21d41f_0_325"/>
          <p:cNvSpPr/>
          <p:nvPr/>
        </p:nvSpPr>
        <p:spPr>
          <a:xfrm>
            <a:off x="341912" y="25428"/>
            <a:ext cx="83670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2400"/>
              <a:buFont typeface="Calibri"/>
              <a:buNone/>
            </a:pPr>
            <a:r>
              <a:rPr b="1" lang="en-US" sz="2400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Real v/s CycleGAN Synthetic - DIP Joints (KL 0-1  -&gt;  KL 2+)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g397bf21d41f_0_325"/>
          <p:cNvSpPr/>
          <p:nvPr/>
        </p:nvSpPr>
        <p:spPr>
          <a:xfrm>
            <a:off x="324273" y="472414"/>
            <a:ext cx="8367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100"/>
              <a:buFont typeface="Calibri"/>
              <a:buNone/>
            </a:pPr>
            <a:r>
              <a:rPr b="0" i="1" lang="en-US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Top row: real KL 0–1 (healthy)  →  generated KL 2+ </a:t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g397bf21d41f_0_325"/>
          <p:cNvSpPr/>
          <p:nvPr/>
        </p:nvSpPr>
        <p:spPr>
          <a:xfrm>
            <a:off x="377190" y="4343118"/>
            <a:ext cx="8367000" cy="685800"/>
          </a:xfrm>
          <a:prstGeom prst="rect">
            <a:avLst/>
          </a:prstGeom>
          <a:solidFill>
            <a:srgbClr val="F5F7FA"/>
          </a:solidFill>
          <a:ln cap="flat" cmpd="sng" w="715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g397bf21d41f_0_325"/>
          <p:cNvSpPr/>
          <p:nvPr/>
        </p:nvSpPr>
        <p:spPr>
          <a:xfrm>
            <a:off x="377190" y="4343118"/>
            <a:ext cx="68700" cy="685800"/>
          </a:xfrm>
          <a:prstGeom prst="rect">
            <a:avLst/>
          </a:prstGeom>
          <a:solidFill>
            <a:srgbClr val="EE6C4D"/>
          </a:solidFill>
          <a:ln cap="flat" cmpd="sng" w="9525">
            <a:solidFill>
              <a:srgbClr val="EE6C4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g397bf21d41f_0_325"/>
          <p:cNvSpPr/>
          <p:nvPr/>
        </p:nvSpPr>
        <p:spPr>
          <a:xfrm>
            <a:off x="582925" y="4411700"/>
            <a:ext cx="8161200" cy="5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1100"/>
              <a:buFont typeface="Calibri"/>
              <a:buNone/>
            </a:pPr>
            <a:r>
              <a:rPr b="1" i="0" lang="en-US" sz="15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Visual takeaway:  </a:t>
            </a:r>
            <a:r>
              <a:rPr b="0" i="0" lang="en-US" sz="15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CycleGAN preserves overall bone shape but tends to over-brighten and lose fine texture. Severe-grade outputs</a:t>
            </a:r>
            <a:r>
              <a:rPr lang="en-US" sz="1500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15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show structural distortion</a:t>
            </a:r>
            <a:r>
              <a:rPr lang="en-US" sz="1500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0" lang="en-US" sz="15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a known failure mode for unpaired translation.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1" name="Google Shape;171;g397bf21d41f_0_325"/>
          <p:cNvPicPr preferRelativeResize="0"/>
          <p:nvPr/>
        </p:nvPicPr>
        <p:blipFill rotWithShape="1">
          <a:blip r:embed="rId3">
            <a:alphaModFix/>
          </a:blip>
          <a:srcRect b="49868" l="0" r="0" t="4470"/>
          <a:stretch/>
        </p:blipFill>
        <p:spPr>
          <a:xfrm>
            <a:off x="971950" y="798425"/>
            <a:ext cx="7719325" cy="1547399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g397bf21d41f_0_325"/>
          <p:cNvSpPr txBox="1"/>
          <p:nvPr/>
        </p:nvSpPr>
        <p:spPr>
          <a:xfrm>
            <a:off x="75481" y="1593850"/>
            <a:ext cx="88530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chemeClr val="dk1"/>
                </a:solidFill>
              </a:rPr>
              <a:t>KL 0-1</a:t>
            </a:r>
            <a:endParaRPr b="1" sz="1700">
              <a:solidFill>
                <a:schemeClr val="dk1"/>
              </a:solidFill>
            </a:endParaRPr>
          </a:p>
        </p:txBody>
      </p:sp>
      <p:sp>
        <p:nvSpPr>
          <p:cNvPr id="173" name="Google Shape;173;g397bf21d41f_0_325"/>
          <p:cNvSpPr txBox="1"/>
          <p:nvPr/>
        </p:nvSpPr>
        <p:spPr>
          <a:xfrm>
            <a:off x="75483" y="3268500"/>
            <a:ext cx="8853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chemeClr val="dk1"/>
                </a:solidFill>
              </a:rPr>
              <a:t>KL 2+ </a:t>
            </a:r>
            <a:endParaRPr b="1"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chemeClr val="dk1"/>
              </a:solidFill>
            </a:endParaRPr>
          </a:p>
        </p:txBody>
      </p:sp>
      <p:pic>
        <p:nvPicPr>
          <p:cNvPr id="174" name="Google Shape;174;g397bf21d41f_0_325"/>
          <p:cNvPicPr preferRelativeResize="0"/>
          <p:nvPr/>
        </p:nvPicPr>
        <p:blipFill rotWithShape="1">
          <a:blip r:embed="rId3">
            <a:alphaModFix/>
          </a:blip>
          <a:srcRect b="0" l="0" r="0" t="52992"/>
          <a:stretch/>
        </p:blipFill>
        <p:spPr>
          <a:xfrm>
            <a:off x="957275" y="2570775"/>
            <a:ext cx="7719325" cy="1592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3A5F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97bf21d41f_0_337"/>
          <p:cNvSpPr/>
          <p:nvPr/>
        </p:nvSpPr>
        <p:spPr>
          <a:xfrm>
            <a:off x="0" y="0"/>
            <a:ext cx="171600" cy="5143500"/>
          </a:xfrm>
          <a:prstGeom prst="rect">
            <a:avLst/>
          </a:prstGeom>
          <a:solidFill>
            <a:srgbClr val="7C4DFF"/>
          </a:solidFill>
          <a:ln cap="flat" cmpd="sng" w="9525">
            <a:solidFill>
              <a:srgbClr val="7C4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g397bf21d41f_0_337"/>
          <p:cNvSpPr/>
          <p:nvPr/>
        </p:nvSpPr>
        <p:spPr>
          <a:xfrm>
            <a:off x="548640" y="1851660"/>
            <a:ext cx="7543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C4DFF"/>
              </a:buClr>
              <a:buSzPts val="1100"/>
              <a:buFont typeface="Calibri"/>
              <a:buNone/>
            </a:pPr>
            <a:r>
              <a:rPr b="1" i="0" lang="en-US" sz="1900" u="none" cap="none" strike="noStrike">
                <a:solidFill>
                  <a:srgbClr val="D5A6BD"/>
                </a:solidFill>
                <a:latin typeface="Calibri"/>
                <a:ea typeface="Calibri"/>
                <a:cs typeface="Calibri"/>
                <a:sym typeface="Calibri"/>
              </a:rPr>
              <a:t>PART 2  ·  PRIMARY GENERATIVE MODEL</a:t>
            </a:r>
            <a:endParaRPr b="0" i="0" sz="1900" u="none" cap="none" strike="noStrike">
              <a:solidFill>
                <a:srgbClr val="D5A6B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g397bf21d41f_0_337"/>
          <p:cNvSpPr/>
          <p:nvPr/>
        </p:nvSpPr>
        <p:spPr>
          <a:xfrm>
            <a:off x="548640" y="2160270"/>
            <a:ext cx="7886700" cy="9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Calibri"/>
              <a:buNone/>
            </a:pPr>
            <a:r>
              <a:rPr b="1" i="0" lang="en-US" sz="4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Latent Diffusion Model</a:t>
            </a:r>
            <a:endParaRPr b="0" i="0" sz="4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g397bf21d41f_0_337"/>
          <p:cNvSpPr/>
          <p:nvPr/>
        </p:nvSpPr>
        <p:spPr>
          <a:xfrm>
            <a:off x="548640" y="3154680"/>
            <a:ext cx="7543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1400"/>
              <a:buFont typeface="Calibri"/>
              <a:buNone/>
            </a:pPr>
            <a:r>
              <a:rPr b="0" i="1" lang="en-US" sz="2000" u="none" cap="none" strike="noStrike">
                <a:solidFill>
                  <a:srgbClr val="CBD5E1"/>
                </a:solidFill>
                <a:latin typeface="Calibri"/>
                <a:ea typeface="Calibri"/>
                <a:cs typeface="Calibri"/>
                <a:sym typeface="Calibri"/>
              </a:rPr>
              <a:t>Class-conditional generation across all 5 KL grades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A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97bf21d41f_0_347"/>
          <p:cNvSpPr/>
          <p:nvPr/>
        </p:nvSpPr>
        <p:spPr>
          <a:xfrm>
            <a:off x="377190" y="219456"/>
            <a:ext cx="83670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Latent diffusion pipeline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g397bf21d41f_0_347"/>
          <p:cNvSpPr/>
          <p:nvPr/>
        </p:nvSpPr>
        <p:spPr>
          <a:xfrm>
            <a:off x="377190" y="651510"/>
            <a:ext cx="8367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100"/>
              <a:buFont typeface="Calibri"/>
              <a:buNone/>
            </a:pPr>
            <a:r>
              <a:rPr b="0" i="1" lang="en-US" sz="1500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Encode to a 67× smaller latent space, denoise there with a class-conditional U-Net, then decode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g397bf21d41f_0_347"/>
          <p:cNvSpPr/>
          <p:nvPr/>
        </p:nvSpPr>
        <p:spPr>
          <a:xfrm>
            <a:off x="377190" y="1028700"/>
            <a:ext cx="1337400" cy="960000"/>
          </a:xfrm>
          <a:prstGeom prst="rect">
            <a:avLst/>
          </a:prstGeom>
          <a:solidFill>
            <a:srgbClr val="1E3A5F"/>
          </a:solidFill>
          <a:ln cap="flat" cmpd="sng" w="9525">
            <a:solidFill>
              <a:srgbClr val="1E3A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92" name="Google Shape;192;g397bf21d41f_0_347"/>
          <p:cNvSpPr/>
          <p:nvPr/>
        </p:nvSpPr>
        <p:spPr>
          <a:xfrm>
            <a:off x="411480" y="1200150"/>
            <a:ext cx="12687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Real X-ray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g397bf21d41f_0_347"/>
          <p:cNvSpPr/>
          <p:nvPr/>
        </p:nvSpPr>
        <p:spPr>
          <a:xfrm>
            <a:off x="411480" y="1577340"/>
            <a:ext cx="12687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180×180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g397bf21d41f_0_347"/>
          <p:cNvSpPr/>
          <p:nvPr/>
        </p:nvSpPr>
        <p:spPr>
          <a:xfrm>
            <a:off x="1714500" y="1028700"/>
            <a:ext cx="68700" cy="9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100"/>
              <a:buFont typeface="Calibri"/>
              <a:buNone/>
            </a:pPr>
            <a:r>
              <a:rPr b="0" i="0" lang="en-US" sz="1200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g397bf21d41f_0_347"/>
          <p:cNvSpPr/>
          <p:nvPr/>
        </p:nvSpPr>
        <p:spPr>
          <a:xfrm>
            <a:off x="1783080" y="1028700"/>
            <a:ext cx="1337400" cy="960000"/>
          </a:xfrm>
          <a:prstGeom prst="rect">
            <a:avLst/>
          </a:prstGeom>
          <a:solidFill>
            <a:srgbClr val="0D9488"/>
          </a:solidFill>
          <a:ln cap="flat" cmpd="sng" w="9525">
            <a:solidFill>
              <a:srgbClr val="0D94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96" name="Google Shape;196;g397bf21d41f_0_347"/>
          <p:cNvSpPr/>
          <p:nvPr/>
        </p:nvSpPr>
        <p:spPr>
          <a:xfrm>
            <a:off x="1817370" y="1200150"/>
            <a:ext cx="12687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VAE Encoder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397bf21d41f_0_347"/>
          <p:cNvSpPr/>
          <p:nvPr/>
        </p:nvSpPr>
        <p:spPr>
          <a:xfrm>
            <a:off x="1817370" y="1577340"/>
            <a:ext cx="12687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↓ to latent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397bf21d41f_0_347"/>
          <p:cNvSpPr/>
          <p:nvPr/>
        </p:nvSpPr>
        <p:spPr>
          <a:xfrm>
            <a:off x="3120390" y="1028700"/>
            <a:ext cx="68700" cy="9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100"/>
              <a:buFont typeface="Calibri"/>
              <a:buNone/>
            </a:pPr>
            <a:r>
              <a:rPr b="0" i="0" lang="en-US" sz="1200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g397bf21d41f_0_347"/>
          <p:cNvSpPr/>
          <p:nvPr/>
        </p:nvSpPr>
        <p:spPr>
          <a:xfrm>
            <a:off x="3188970" y="1028700"/>
            <a:ext cx="1337400" cy="960000"/>
          </a:xfrm>
          <a:prstGeom prst="rect">
            <a:avLst/>
          </a:prstGeom>
          <a:solidFill>
            <a:srgbClr val="60A5FA"/>
          </a:solidFill>
          <a:ln cap="flat" cmpd="sng" w="9525">
            <a:solidFill>
              <a:srgbClr val="60A5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200" name="Google Shape;200;g397bf21d41f_0_347"/>
          <p:cNvSpPr/>
          <p:nvPr/>
        </p:nvSpPr>
        <p:spPr>
          <a:xfrm>
            <a:off x="3223260" y="1200150"/>
            <a:ext cx="12687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Latent z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g397bf21d41f_0_347"/>
          <p:cNvSpPr/>
          <p:nvPr/>
        </p:nvSpPr>
        <p:spPr>
          <a:xfrm>
            <a:off x="3223260" y="1577340"/>
            <a:ext cx="12687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22×22×8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g397bf21d41f_0_347"/>
          <p:cNvSpPr/>
          <p:nvPr/>
        </p:nvSpPr>
        <p:spPr>
          <a:xfrm>
            <a:off x="4526280" y="1028700"/>
            <a:ext cx="68700" cy="9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100"/>
              <a:buFont typeface="Calibri"/>
              <a:buNone/>
            </a:pPr>
            <a:r>
              <a:rPr b="0" i="0" lang="en-US" sz="1200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g397bf21d41f_0_347"/>
          <p:cNvSpPr/>
          <p:nvPr/>
        </p:nvSpPr>
        <p:spPr>
          <a:xfrm>
            <a:off x="4594860" y="1028700"/>
            <a:ext cx="1337400" cy="960000"/>
          </a:xfrm>
          <a:prstGeom prst="rect">
            <a:avLst/>
          </a:prstGeom>
          <a:solidFill>
            <a:srgbClr val="0D9488"/>
          </a:solidFill>
          <a:ln cap="flat" cmpd="sng" w="9525">
            <a:solidFill>
              <a:srgbClr val="0D94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204" name="Google Shape;204;g397bf21d41f_0_347"/>
          <p:cNvSpPr/>
          <p:nvPr/>
        </p:nvSpPr>
        <p:spPr>
          <a:xfrm>
            <a:off x="4629150" y="1200150"/>
            <a:ext cx="12687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U-Net Denoiser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397bf21d41f_0_347"/>
          <p:cNvSpPr/>
          <p:nvPr/>
        </p:nvSpPr>
        <p:spPr>
          <a:xfrm>
            <a:off x="4629150" y="1577340"/>
            <a:ext cx="12687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+ KL class label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g397bf21d41f_0_347"/>
          <p:cNvSpPr/>
          <p:nvPr/>
        </p:nvSpPr>
        <p:spPr>
          <a:xfrm>
            <a:off x="5932170" y="1028700"/>
            <a:ext cx="68700" cy="9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100"/>
              <a:buFont typeface="Calibri"/>
              <a:buNone/>
            </a:pPr>
            <a:r>
              <a:rPr b="0" i="0" lang="en-US" sz="1200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g397bf21d41f_0_347"/>
          <p:cNvSpPr/>
          <p:nvPr/>
        </p:nvSpPr>
        <p:spPr>
          <a:xfrm>
            <a:off x="6000750" y="1028700"/>
            <a:ext cx="1337400" cy="960000"/>
          </a:xfrm>
          <a:prstGeom prst="rect">
            <a:avLst/>
          </a:prstGeom>
          <a:solidFill>
            <a:srgbClr val="0D9488"/>
          </a:solidFill>
          <a:ln cap="flat" cmpd="sng" w="9525">
            <a:solidFill>
              <a:srgbClr val="0D94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208" name="Google Shape;208;g397bf21d41f_0_347"/>
          <p:cNvSpPr/>
          <p:nvPr/>
        </p:nvSpPr>
        <p:spPr>
          <a:xfrm>
            <a:off x="6035040" y="1200150"/>
            <a:ext cx="12687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VAE Decoder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g397bf21d41f_0_347"/>
          <p:cNvSpPr/>
          <p:nvPr/>
        </p:nvSpPr>
        <p:spPr>
          <a:xfrm>
            <a:off x="6035040" y="1577340"/>
            <a:ext cx="12687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↑ to pixels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g397bf21d41f_0_347"/>
          <p:cNvSpPr/>
          <p:nvPr/>
        </p:nvSpPr>
        <p:spPr>
          <a:xfrm>
            <a:off x="7338060" y="1028700"/>
            <a:ext cx="68700" cy="9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100"/>
              <a:buFont typeface="Calibri"/>
              <a:buNone/>
            </a:pPr>
            <a:r>
              <a:rPr b="0" i="0" lang="en-US" sz="1200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→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g397bf21d41f_0_347"/>
          <p:cNvSpPr/>
          <p:nvPr/>
        </p:nvSpPr>
        <p:spPr>
          <a:xfrm>
            <a:off x="7406640" y="1028700"/>
            <a:ext cx="1337400" cy="960000"/>
          </a:xfrm>
          <a:prstGeom prst="rect">
            <a:avLst/>
          </a:prstGeom>
          <a:solidFill>
            <a:srgbClr val="7C4DFF"/>
          </a:solidFill>
          <a:ln cap="flat" cmpd="sng" w="9525">
            <a:solidFill>
              <a:srgbClr val="7C4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212" name="Google Shape;212;g397bf21d41f_0_347"/>
          <p:cNvSpPr/>
          <p:nvPr/>
        </p:nvSpPr>
        <p:spPr>
          <a:xfrm>
            <a:off x="7440930" y="1200150"/>
            <a:ext cx="12687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Generated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g397bf21d41f_0_347"/>
          <p:cNvSpPr/>
          <p:nvPr/>
        </p:nvSpPr>
        <p:spPr>
          <a:xfrm>
            <a:off x="7440930" y="1577340"/>
            <a:ext cx="1268700" cy="30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Calibri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180×180 X-ray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g397bf21d41f_0_347"/>
          <p:cNvSpPr/>
          <p:nvPr/>
        </p:nvSpPr>
        <p:spPr>
          <a:xfrm>
            <a:off x="377190" y="2194560"/>
            <a:ext cx="4149000" cy="2640300"/>
          </a:xfrm>
          <a:prstGeom prst="rect">
            <a:avLst/>
          </a:prstGeom>
          <a:solidFill>
            <a:srgbClr val="FFFFFF"/>
          </a:solidFill>
          <a:ln cap="flat" cmpd="sng" w="715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15" name="Google Shape;215;g397bf21d41f_0_347"/>
          <p:cNvSpPr/>
          <p:nvPr/>
        </p:nvSpPr>
        <p:spPr>
          <a:xfrm>
            <a:off x="377190" y="2194560"/>
            <a:ext cx="4149000" cy="54900"/>
          </a:xfrm>
          <a:prstGeom prst="rect">
            <a:avLst/>
          </a:prstGeom>
          <a:solidFill>
            <a:srgbClr val="7C4DFF"/>
          </a:solidFill>
          <a:ln cap="flat" cmpd="sng" w="9525">
            <a:solidFill>
              <a:srgbClr val="7C4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216" name="Google Shape;216;g397bf21d41f_0_347"/>
          <p:cNvSpPr/>
          <p:nvPr/>
        </p:nvSpPr>
        <p:spPr>
          <a:xfrm>
            <a:off x="582930" y="2297430"/>
            <a:ext cx="3771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C4DFF"/>
              </a:buClr>
              <a:buSzPts val="1000"/>
              <a:buFont typeface="Calibri"/>
              <a:buNone/>
            </a:pPr>
            <a:r>
              <a:rPr b="1" i="0" lang="en-US" sz="1800" u="none" cap="none" strike="noStrike">
                <a:solidFill>
                  <a:srgbClr val="7C4DFF"/>
                </a:solidFill>
                <a:latin typeface="Calibri"/>
                <a:ea typeface="Calibri"/>
                <a:cs typeface="Calibri"/>
                <a:sym typeface="Calibri"/>
              </a:rPr>
              <a:t>WHY LATENT DIFFUSION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g397bf21d41f_0_347"/>
          <p:cNvSpPr/>
          <p:nvPr/>
        </p:nvSpPr>
        <p:spPr>
          <a:xfrm>
            <a:off x="582930" y="2640330"/>
            <a:ext cx="37719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98450" lvl="0" marL="25400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700"/>
              <a:buFont typeface="Calibri"/>
              <a:buChar char="▪"/>
            </a:pPr>
            <a:r>
              <a:rPr b="0" i="0" lang="en-US" sz="17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One model handles all 5 KL grades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254000" marR="0" rtl="0" algn="l">
              <a:spcBef>
                <a:spcPts val="500"/>
              </a:spcBef>
              <a:spcAft>
                <a:spcPts val="0"/>
              </a:spcAft>
              <a:buClr>
                <a:srgbClr val="4A5568"/>
              </a:buClr>
              <a:buSzPts val="1700"/>
              <a:buFont typeface="Calibri"/>
              <a:buChar char="▪"/>
            </a:pPr>
            <a:r>
              <a:rPr b="0" i="0" lang="en-US" sz="17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DDPM is stable: predicts noise, not pixels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254000" marR="0" rtl="0" algn="l">
              <a:spcBef>
                <a:spcPts val="500"/>
              </a:spcBef>
              <a:spcAft>
                <a:spcPts val="0"/>
              </a:spcAft>
              <a:buClr>
                <a:srgbClr val="4A5568"/>
              </a:buClr>
              <a:buSzPts val="1700"/>
              <a:buFont typeface="Calibri"/>
              <a:buChar char="▪"/>
            </a:pPr>
            <a:r>
              <a:rPr b="0" i="0" lang="en-US" sz="17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Encoding real images preserves rare KL 4 detail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254000" marR="0" rtl="0" algn="l">
              <a:spcBef>
                <a:spcPts val="500"/>
              </a:spcBef>
              <a:spcAft>
                <a:spcPts val="0"/>
              </a:spcAft>
              <a:buClr>
                <a:srgbClr val="4A5568"/>
              </a:buClr>
              <a:buSzPts val="1700"/>
              <a:buFont typeface="Calibri"/>
              <a:buChar char="▪"/>
            </a:pPr>
            <a:r>
              <a:rPr b="0" i="0" lang="en-US" sz="17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67×</a:t>
            </a:r>
            <a:r>
              <a:rPr lang="en-US" sz="1700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 s</a:t>
            </a:r>
            <a:r>
              <a:rPr lang="en-US" sz="1700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patial compression is </a:t>
            </a:r>
            <a:r>
              <a:rPr b="0" i="0" lang="en-US" sz="17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cheaper than pixels</a:t>
            </a:r>
            <a:r>
              <a:rPr lang="en-US" sz="1700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0" lang="en-US" sz="17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180×180 feasible on a Colab T4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g397bf21d41f_0_347"/>
          <p:cNvSpPr/>
          <p:nvPr/>
        </p:nvSpPr>
        <p:spPr>
          <a:xfrm>
            <a:off x="4594860" y="2194560"/>
            <a:ext cx="4149000" cy="2640300"/>
          </a:xfrm>
          <a:prstGeom prst="rect">
            <a:avLst/>
          </a:prstGeom>
          <a:solidFill>
            <a:srgbClr val="FFFFFF"/>
          </a:solidFill>
          <a:ln cap="flat" cmpd="sng" w="715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19" name="Google Shape;219;g397bf21d41f_0_347"/>
          <p:cNvSpPr/>
          <p:nvPr/>
        </p:nvSpPr>
        <p:spPr>
          <a:xfrm>
            <a:off x="4594860" y="2194560"/>
            <a:ext cx="4149000" cy="54900"/>
          </a:xfrm>
          <a:prstGeom prst="rect">
            <a:avLst/>
          </a:prstGeom>
          <a:solidFill>
            <a:srgbClr val="0D9488"/>
          </a:solidFill>
          <a:ln cap="flat" cmpd="sng" w="9525">
            <a:solidFill>
              <a:srgbClr val="0D94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220" name="Google Shape;220;g397bf21d41f_0_347"/>
          <p:cNvSpPr/>
          <p:nvPr/>
        </p:nvSpPr>
        <p:spPr>
          <a:xfrm>
            <a:off x="4800600" y="2297430"/>
            <a:ext cx="37719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9488"/>
              </a:buClr>
              <a:buSzPts val="1000"/>
              <a:buFont typeface="Calibri"/>
              <a:buNone/>
            </a:pPr>
            <a:r>
              <a:rPr b="1" i="0" lang="en-US" sz="1800" u="none" cap="none" strike="noStrike">
                <a:solidFill>
                  <a:srgbClr val="0D9488"/>
                </a:solidFill>
                <a:latin typeface="Calibri"/>
                <a:ea typeface="Calibri"/>
                <a:cs typeface="Calibri"/>
                <a:sym typeface="Calibri"/>
              </a:rPr>
              <a:t>U-NET - DENOISE</a:t>
            </a:r>
            <a:r>
              <a:rPr b="1" lang="en-US" sz="1800">
                <a:solidFill>
                  <a:srgbClr val="0D9488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397bf21d41f_0_347"/>
          <p:cNvSpPr/>
          <p:nvPr/>
        </p:nvSpPr>
        <p:spPr>
          <a:xfrm>
            <a:off x="4800600" y="2640330"/>
            <a:ext cx="37719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98450" lvl="0" marL="254000" marR="0" rtl="0" algn="l">
              <a:spcBef>
                <a:spcPts val="500"/>
              </a:spcBef>
              <a:spcAft>
                <a:spcPts val="0"/>
              </a:spcAft>
              <a:buClr>
                <a:srgbClr val="4A5568"/>
              </a:buClr>
              <a:buSzPts val="1700"/>
              <a:buFont typeface="Calibri"/>
              <a:buChar char="▪"/>
            </a:pPr>
            <a:r>
              <a:rPr b="0" i="0" lang="en-US" sz="17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1,000 steps</a:t>
            </a:r>
            <a:r>
              <a:rPr lang="en-US" sz="1700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b="0" i="0" lang="en-US" sz="17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 gradually clean the </a:t>
            </a:r>
            <a:r>
              <a:rPr lang="en-US" sz="1700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noise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254000" marR="0" rtl="0" algn="l">
              <a:spcBef>
                <a:spcPts val="500"/>
              </a:spcBef>
              <a:spcAft>
                <a:spcPts val="0"/>
              </a:spcAft>
              <a:buClr>
                <a:srgbClr val="4A5568"/>
              </a:buClr>
              <a:buSzPts val="1700"/>
              <a:buFont typeface="Calibri"/>
              <a:buChar char="▪"/>
            </a:pPr>
            <a:r>
              <a:rPr b="0" i="0" lang="en-US" sz="17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Compresses to find high-level patterns (bone shape, joint width); expands back to full latent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254000" marR="0" rtl="0" algn="l">
              <a:spcBef>
                <a:spcPts val="500"/>
              </a:spcBef>
              <a:spcAft>
                <a:spcPts val="0"/>
              </a:spcAft>
              <a:buClr>
                <a:srgbClr val="4A5568"/>
              </a:buClr>
              <a:buSzPts val="1700"/>
              <a:buFont typeface="Calibri"/>
              <a:buChar char="▪"/>
            </a:pPr>
            <a:r>
              <a:rPr b="0" i="0" lang="en-US" sz="17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Conditioned on KL grade — output is grade-specific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97bc0e13ef_0_6"/>
          <p:cNvSpPr/>
          <p:nvPr/>
        </p:nvSpPr>
        <p:spPr>
          <a:xfrm>
            <a:off x="731520" y="274320"/>
            <a:ext cx="76809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3A5C"/>
              </a:buClr>
              <a:buSzPts val="3600"/>
              <a:buFont typeface="Calibri"/>
              <a:buNone/>
            </a:pPr>
            <a:r>
              <a:rPr b="1" lang="en-US" sz="3600">
                <a:solidFill>
                  <a:srgbClr val="1A6B8A"/>
                </a:solidFill>
                <a:latin typeface="Calibri"/>
                <a:ea typeface="Calibri"/>
                <a:cs typeface="Calibri"/>
                <a:sym typeface="Calibri"/>
              </a:rPr>
              <a:t>VAE Architecture</a:t>
            </a:r>
            <a:endParaRPr b="0" i="0" sz="3600" u="none" cap="none" strike="noStrike">
              <a:solidFill>
                <a:srgbClr val="1A6B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8" name="Google Shape;228;g397bc0e13ef_0_6"/>
          <p:cNvGrpSpPr/>
          <p:nvPr/>
        </p:nvGrpSpPr>
        <p:grpSpPr>
          <a:xfrm>
            <a:off x="1738173" y="1024645"/>
            <a:ext cx="2820198" cy="3814217"/>
            <a:chOff x="437350" y="1009920"/>
            <a:chExt cx="2820198" cy="3814217"/>
          </a:xfrm>
        </p:grpSpPr>
        <p:grpSp>
          <p:nvGrpSpPr>
            <p:cNvPr id="229" name="Google Shape;229;g397bc0e13ef_0_6"/>
            <p:cNvGrpSpPr/>
            <p:nvPr/>
          </p:nvGrpSpPr>
          <p:grpSpPr>
            <a:xfrm>
              <a:off x="437350" y="1009920"/>
              <a:ext cx="2590800" cy="2590800"/>
              <a:chOff x="437350" y="1009920"/>
              <a:chExt cx="2590800" cy="2590800"/>
            </a:xfrm>
          </p:grpSpPr>
          <p:pic>
            <p:nvPicPr>
              <p:cNvPr id="230" name="Google Shape;230;g397bc0e13ef_0_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437350" y="1009920"/>
                <a:ext cx="2590800" cy="25908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1" name="Google Shape;231;g397bc0e13ef_0_6"/>
              <p:cNvSpPr txBox="1"/>
              <p:nvPr/>
            </p:nvSpPr>
            <p:spPr>
              <a:xfrm>
                <a:off x="876231" y="1263325"/>
                <a:ext cx="1835700" cy="64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500">
                    <a:solidFill>
                      <a:schemeClr val="lt1"/>
                    </a:solidFill>
                  </a:rPr>
                  <a:t>180x180x1</a:t>
                </a:r>
                <a:endParaRPr sz="250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232" name="Google Shape;232;g397bc0e13ef_0_6"/>
            <p:cNvGrpSpPr/>
            <p:nvPr/>
          </p:nvGrpSpPr>
          <p:grpSpPr>
            <a:xfrm>
              <a:off x="1008850" y="1978770"/>
              <a:ext cx="2097696" cy="2019300"/>
              <a:chOff x="1008850" y="1978770"/>
              <a:chExt cx="2097696" cy="2019300"/>
            </a:xfrm>
          </p:grpSpPr>
          <p:pic>
            <p:nvPicPr>
              <p:cNvPr id="233" name="Google Shape;233;g397bc0e13ef_0_6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008850" y="1978770"/>
                <a:ext cx="2019300" cy="20193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4" name="Google Shape;234;g397bc0e13ef_0_6"/>
              <p:cNvSpPr txBox="1"/>
              <p:nvPr/>
            </p:nvSpPr>
            <p:spPr>
              <a:xfrm>
                <a:off x="1270846" y="2113873"/>
                <a:ext cx="1835700" cy="64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500">
                    <a:solidFill>
                      <a:schemeClr val="lt1"/>
                    </a:solidFill>
                  </a:rPr>
                  <a:t>90x90x64</a:t>
                </a:r>
                <a:endParaRPr sz="250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235" name="Google Shape;235;g397bc0e13ef_0_6"/>
            <p:cNvGrpSpPr/>
            <p:nvPr/>
          </p:nvGrpSpPr>
          <p:grpSpPr>
            <a:xfrm>
              <a:off x="1421848" y="2754070"/>
              <a:ext cx="1835700" cy="1590675"/>
              <a:chOff x="1421848" y="2754070"/>
              <a:chExt cx="1835700" cy="1590675"/>
            </a:xfrm>
          </p:grpSpPr>
          <p:pic>
            <p:nvPicPr>
              <p:cNvPr id="236" name="Google Shape;236;g397bc0e13ef_0_6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436102" y="2754070"/>
                <a:ext cx="1590675" cy="15906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7" name="Google Shape;237;g397bc0e13ef_0_6"/>
              <p:cNvSpPr txBox="1"/>
              <p:nvPr/>
            </p:nvSpPr>
            <p:spPr>
              <a:xfrm>
                <a:off x="1421848" y="2779200"/>
                <a:ext cx="1835700" cy="64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300">
                    <a:solidFill>
                      <a:schemeClr val="lt1"/>
                    </a:solidFill>
                  </a:rPr>
                  <a:t>45x45x128</a:t>
                </a:r>
                <a:endParaRPr sz="230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238" name="Google Shape;238;g397bc0e13ef_0_6"/>
            <p:cNvGrpSpPr/>
            <p:nvPr/>
          </p:nvGrpSpPr>
          <p:grpSpPr>
            <a:xfrm>
              <a:off x="1873498" y="3600725"/>
              <a:ext cx="1341336" cy="1223412"/>
              <a:chOff x="1873498" y="3600725"/>
              <a:chExt cx="1341336" cy="1223412"/>
            </a:xfrm>
          </p:grpSpPr>
          <p:pic>
            <p:nvPicPr>
              <p:cNvPr id="239" name="Google Shape;239;g397bc0e13ef_0_6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1930496" y="3600733"/>
                <a:ext cx="1095375" cy="1085850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240" name="Google Shape;240;g397bc0e13ef_0_6"/>
              <p:cNvGrpSpPr/>
              <p:nvPr/>
            </p:nvGrpSpPr>
            <p:grpSpPr>
              <a:xfrm>
                <a:off x="1873498" y="3600725"/>
                <a:ext cx="1341336" cy="1223412"/>
                <a:chOff x="1817572" y="3600715"/>
                <a:chExt cx="3094200" cy="1223412"/>
              </a:xfrm>
            </p:grpSpPr>
            <p:sp>
              <p:nvSpPr>
                <p:cNvPr id="241" name="Google Shape;241;g397bc0e13ef_0_6"/>
                <p:cNvSpPr txBox="1"/>
                <p:nvPr/>
              </p:nvSpPr>
              <p:spPr>
                <a:xfrm>
                  <a:off x="1913666" y="3600715"/>
                  <a:ext cx="2729100" cy="640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000">
                      <a:solidFill>
                        <a:schemeClr val="lt1"/>
                      </a:solidFill>
                    </a:rPr>
                    <a:t>22x22x8</a:t>
                  </a:r>
                  <a:endParaRPr sz="2000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242" name="Google Shape;242;g397bc0e13ef_0_6"/>
                <p:cNvSpPr txBox="1"/>
                <p:nvPr/>
              </p:nvSpPr>
              <p:spPr>
                <a:xfrm>
                  <a:off x="1817572" y="4183928"/>
                  <a:ext cx="3094200" cy="640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100">
                      <a:solidFill>
                        <a:schemeClr val="lt1"/>
                      </a:solidFill>
                    </a:rPr>
                    <a:t>Latent z</a:t>
                  </a:r>
                  <a:endParaRPr sz="2100">
                    <a:solidFill>
                      <a:schemeClr val="lt1"/>
                    </a:solidFill>
                  </a:endParaRPr>
                </a:p>
              </p:txBody>
            </p:sp>
          </p:grpSp>
        </p:grpSp>
      </p:grpSp>
      <p:sp>
        <p:nvSpPr>
          <p:cNvPr id="243" name="Google Shape;243;g397bc0e13ef_0_6"/>
          <p:cNvSpPr txBox="1"/>
          <p:nvPr/>
        </p:nvSpPr>
        <p:spPr>
          <a:xfrm>
            <a:off x="170975" y="1135050"/>
            <a:ext cx="1567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900">
                <a:latin typeface="Calibri"/>
                <a:ea typeface="Calibri"/>
                <a:cs typeface="Calibri"/>
                <a:sym typeface="Calibri"/>
              </a:rPr>
              <a:t>Encoder</a:t>
            </a:r>
            <a:endParaRPr sz="2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sz="2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900">
                <a:latin typeface="Calibri"/>
                <a:ea typeface="Calibri"/>
                <a:cs typeface="Calibri"/>
                <a:sym typeface="Calibri"/>
              </a:rPr>
              <a:t>3 stride</a:t>
            </a:r>
            <a:endParaRPr sz="2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900">
                <a:latin typeface="Calibri"/>
                <a:ea typeface="Calibri"/>
                <a:cs typeface="Calibri"/>
                <a:sym typeface="Calibri"/>
              </a:rPr>
              <a:t>3 Conv</a:t>
            </a:r>
            <a:endParaRPr sz="2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397bc0e13ef_0_6"/>
          <p:cNvSpPr txBox="1"/>
          <p:nvPr/>
        </p:nvSpPr>
        <p:spPr>
          <a:xfrm>
            <a:off x="7125150" y="1135050"/>
            <a:ext cx="1756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900">
                <a:latin typeface="Calibri"/>
                <a:ea typeface="Calibri"/>
                <a:cs typeface="Calibri"/>
                <a:sym typeface="Calibri"/>
              </a:rPr>
              <a:t>Decoder</a:t>
            </a:r>
            <a:endParaRPr sz="2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sz="2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</a:pPr>
            <a:r>
              <a:rPr lang="en-US" sz="2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stride</a:t>
            </a:r>
            <a:endParaRPr sz="2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</a:pPr>
            <a:r>
              <a:rPr lang="en-US" sz="2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Conv</a:t>
            </a:r>
            <a:endParaRPr sz="2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n-US" sz="2900">
                <a:latin typeface="Calibri"/>
                <a:ea typeface="Calibri"/>
                <a:cs typeface="Calibri"/>
                <a:sym typeface="Calibri"/>
              </a:rPr>
              <a:t>Transpose</a:t>
            </a:r>
            <a:endParaRPr sz="29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sz="29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5" name="Google Shape;245;g397bc0e13ef_0_6"/>
          <p:cNvGrpSpPr/>
          <p:nvPr/>
        </p:nvGrpSpPr>
        <p:grpSpPr>
          <a:xfrm>
            <a:off x="4436692" y="1024645"/>
            <a:ext cx="2590800" cy="3334825"/>
            <a:chOff x="4436692" y="1024645"/>
            <a:chExt cx="2590800" cy="3334825"/>
          </a:xfrm>
        </p:grpSpPr>
        <p:grpSp>
          <p:nvGrpSpPr>
            <p:cNvPr id="246" name="Google Shape;246;g397bc0e13ef_0_6"/>
            <p:cNvGrpSpPr/>
            <p:nvPr/>
          </p:nvGrpSpPr>
          <p:grpSpPr>
            <a:xfrm>
              <a:off x="4436692" y="1024645"/>
              <a:ext cx="2590800" cy="2590800"/>
              <a:chOff x="437350" y="1009920"/>
              <a:chExt cx="2590800" cy="2590800"/>
            </a:xfrm>
          </p:grpSpPr>
          <p:pic>
            <p:nvPicPr>
              <p:cNvPr id="247" name="Google Shape;247;g397bc0e13ef_0_6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437350" y="1009920"/>
                <a:ext cx="2590800" cy="25908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8" name="Google Shape;248;g397bc0e13ef_0_6"/>
              <p:cNvSpPr txBox="1"/>
              <p:nvPr/>
            </p:nvSpPr>
            <p:spPr>
              <a:xfrm>
                <a:off x="876231" y="1263325"/>
                <a:ext cx="1835700" cy="64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500">
                    <a:solidFill>
                      <a:schemeClr val="lt1"/>
                    </a:solidFill>
                  </a:rPr>
                  <a:t>180x180x1</a:t>
                </a:r>
                <a:endParaRPr sz="250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249" name="Google Shape;249;g397bc0e13ef_0_6"/>
            <p:cNvGrpSpPr/>
            <p:nvPr/>
          </p:nvGrpSpPr>
          <p:grpSpPr>
            <a:xfrm>
              <a:off x="4452523" y="1993495"/>
              <a:ext cx="2097696" cy="2019300"/>
              <a:chOff x="1008850" y="1978770"/>
              <a:chExt cx="2097696" cy="2019300"/>
            </a:xfrm>
          </p:grpSpPr>
          <p:pic>
            <p:nvPicPr>
              <p:cNvPr id="250" name="Google Shape;250;g397bc0e13ef_0_6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008850" y="1978770"/>
                <a:ext cx="2019300" cy="20193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51" name="Google Shape;251;g397bc0e13ef_0_6"/>
              <p:cNvSpPr txBox="1"/>
              <p:nvPr/>
            </p:nvSpPr>
            <p:spPr>
              <a:xfrm>
                <a:off x="1270846" y="2113873"/>
                <a:ext cx="1835700" cy="64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500">
                    <a:solidFill>
                      <a:schemeClr val="lt1"/>
                    </a:solidFill>
                  </a:rPr>
                  <a:t>90x90x64</a:t>
                </a:r>
                <a:endParaRPr sz="250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252" name="Google Shape;252;g397bc0e13ef_0_6"/>
            <p:cNvGrpSpPr/>
            <p:nvPr/>
          </p:nvGrpSpPr>
          <p:grpSpPr>
            <a:xfrm>
              <a:off x="4452331" y="2768795"/>
              <a:ext cx="1835700" cy="1590675"/>
              <a:chOff x="1421848" y="2754070"/>
              <a:chExt cx="1835700" cy="1590675"/>
            </a:xfrm>
          </p:grpSpPr>
          <p:pic>
            <p:nvPicPr>
              <p:cNvPr id="253" name="Google Shape;253;g397bc0e13ef_0_6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421854" y="2754070"/>
                <a:ext cx="1590675" cy="15906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54" name="Google Shape;254;g397bc0e13ef_0_6"/>
              <p:cNvSpPr txBox="1"/>
              <p:nvPr/>
            </p:nvSpPr>
            <p:spPr>
              <a:xfrm>
                <a:off x="1421848" y="2779200"/>
                <a:ext cx="1835700" cy="64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300">
                    <a:solidFill>
                      <a:schemeClr val="lt1"/>
                    </a:solidFill>
                  </a:rPr>
                  <a:t>45x45x128</a:t>
                </a:r>
                <a:endParaRPr sz="2300">
                  <a:solidFill>
                    <a:schemeClr val="lt1"/>
                  </a:solidFill>
                </a:endParaRPr>
              </a:p>
            </p:txBody>
          </p:sp>
        </p:grpSp>
      </p:grpSp>
      <p:pic>
        <p:nvPicPr>
          <p:cNvPr id="255" name="Google Shape;255;g397bc0e13ef_0_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52300" y="3625385"/>
            <a:ext cx="1095375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397bc0e13ef_0_6"/>
          <p:cNvSpPr txBox="1"/>
          <p:nvPr/>
        </p:nvSpPr>
        <p:spPr>
          <a:xfrm>
            <a:off x="4436696" y="4213517"/>
            <a:ext cx="13413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lt1"/>
                </a:solidFill>
              </a:rPr>
              <a:t>Latent z</a:t>
            </a:r>
            <a:endParaRPr sz="2100">
              <a:solidFill>
                <a:schemeClr val="lt1"/>
              </a:solidFill>
            </a:endParaRPr>
          </a:p>
        </p:txBody>
      </p:sp>
      <p:sp>
        <p:nvSpPr>
          <p:cNvPr id="257" name="Google Shape;257;g397bc0e13ef_0_6"/>
          <p:cNvSpPr txBox="1"/>
          <p:nvPr/>
        </p:nvSpPr>
        <p:spPr>
          <a:xfrm>
            <a:off x="4444519" y="3625375"/>
            <a:ext cx="11832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</a:rPr>
              <a:t>22x22x8</a:t>
            </a:r>
            <a:endParaRPr sz="2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9FB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9a56898905_0_3"/>
          <p:cNvSpPr/>
          <p:nvPr/>
        </p:nvSpPr>
        <p:spPr>
          <a:xfrm>
            <a:off x="731520" y="274320"/>
            <a:ext cx="76809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3A5C"/>
              </a:buClr>
              <a:buSzPts val="3600"/>
              <a:buFont typeface="Calibri"/>
              <a:buNone/>
            </a:pPr>
            <a:r>
              <a:rPr b="1" lang="en-US" sz="3600">
                <a:solidFill>
                  <a:srgbClr val="1A6B8A"/>
                </a:solidFill>
                <a:latin typeface="Calibri"/>
                <a:ea typeface="Calibri"/>
                <a:cs typeface="Calibri"/>
                <a:sym typeface="Calibri"/>
              </a:rPr>
              <a:t>UNet</a:t>
            </a:r>
            <a:r>
              <a:rPr b="1" lang="en-US" sz="3600">
                <a:solidFill>
                  <a:srgbClr val="1A6B8A"/>
                </a:solidFill>
                <a:latin typeface="Calibri"/>
                <a:ea typeface="Calibri"/>
                <a:cs typeface="Calibri"/>
                <a:sym typeface="Calibri"/>
              </a:rPr>
              <a:t> Architecture</a:t>
            </a:r>
            <a:endParaRPr b="0" i="0" sz="3600" u="none" cap="none" strike="noStrike">
              <a:solidFill>
                <a:srgbClr val="1A6B8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4" name="Google Shape;264;g39a56898905_0_3"/>
          <p:cNvPicPr preferRelativeResize="0"/>
          <p:nvPr/>
        </p:nvPicPr>
        <p:blipFill rotWithShape="1">
          <a:blip r:embed="rId3">
            <a:alphaModFix/>
          </a:blip>
          <a:srcRect b="8223" l="0" r="0" t="0"/>
          <a:stretch/>
        </p:blipFill>
        <p:spPr>
          <a:xfrm>
            <a:off x="696125" y="1009925"/>
            <a:ext cx="7751701" cy="385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A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97bf21d41f_0_386"/>
          <p:cNvSpPr/>
          <p:nvPr/>
        </p:nvSpPr>
        <p:spPr>
          <a:xfrm>
            <a:off x="377190" y="219456"/>
            <a:ext cx="83670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Training parameters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g397bf21d41f_0_386"/>
          <p:cNvSpPr/>
          <p:nvPr/>
        </p:nvSpPr>
        <p:spPr>
          <a:xfrm>
            <a:off x="377190" y="651510"/>
            <a:ext cx="8367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100"/>
              <a:buFont typeface="Calibri"/>
              <a:buNone/>
            </a:pPr>
            <a:r>
              <a:rPr b="0" i="1" lang="en-US" sz="1700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Two-stage training: VAE first, then class-conditional U-Net in the latent space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g397bf21d41f_0_386"/>
          <p:cNvSpPr/>
          <p:nvPr/>
        </p:nvSpPr>
        <p:spPr>
          <a:xfrm>
            <a:off x="377190" y="1028700"/>
            <a:ext cx="2709000" cy="1645800"/>
          </a:xfrm>
          <a:prstGeom prst="rect">
            <a:avLst/>
          </a:prstGeom>
          <a:solidFill>
            <a:srgbClr val="FFFFFF"/>
          </a:solidFill>
          <a:ln cap="flat" cmpd="sng" w="715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g397bf21d41f_0_386"/>
          <p:cNvSpPr/>
          <p:nvPr/>
        </p:nvSpPr>
        <p:spPr>
          <a:xfrm>
            <a:off x="377190" y="1028700"/>
            <a:ext cx="2709000" cy="54900"/>
          </a:xfrm>
          <a:prstGeom prst="rect">
            <a:avLst/>
          </a:prstGeom>
          <a:solidFill>
            <a:srgbClr val="0D9488"/>
          </a:solidFill>
          <a:ln cap="flat" cmpd="sng" w="9525">
            <a:solidFill>
              <a:srgbClr val="0D94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g397bf21d41f_0_386"/>
          <p:cNvSpPr/>
          <p:nvPr/>
        </p:nvSpPr>
        <p:spPr>
          <a:xfrm>
            <a:off x="480060" y="1200150"/>
            <a:ext cx="25032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3800"/>
              <a:buFont typeface="Calibri"/>
              <a:buNone/>
            </a:pPr>
            <a:r>
              <a:rPr b="1" i="0" lang="en-US" sz="38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50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g397bf21d41f_0_386"/>
          <p:cNvSpPr/>
          <p:nvPr/>
        </p:nvSpPr>
        <p:spPr>
          <a:xfrm>
            <a:off x="480060" y="2125980"/>
            <a:ext cx="25032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200"/>
              <a:buFont typeface="Calibri"/>
              <a:buNone/>
            </a:pPr>
            <a:r>
              <a:rPr b="1" i="0" lang="en-US" sz="2100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VAE epochs</a:t>
            </a:r>
            <a:endParaRPr b="1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g397bf21d41f_0_386"/>
          <p:cNvSpPr/>
          <p:nvPr/>
        </p:nvSpPr>
        <p:spPr>
          <a:xfrm>
            <a:off x="3243834" y="1028700"/>
            <a:ext cx="2709000" cy="1645800"/>
          </a:xfrm>
          <a:prstGeom prst="rect">
            <a:avLst/>
          </a:prstGeom>
          <a:solidFill>
            <a:srgbClr val="FFFFFF"/>
          </a:solidFill>
          <a:ln cap="flat" cmpd="sng" w="715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g397bf21d41f_0_386"/>
          <p:cNvSpPr/>
          <p:nvPr/>
        </p:nvSpPr>
        <p:spPr>
          <a:xfrm>
            <a:off x="3243834" y="1028700"/>
            <a:ext cx="2709000" cy="54900"/>
          </a:xfrm>
          <a:prstGeom prst="rect">
            <a:avLst/>
          </a:prstGeom>
          <a:solidFill>
            <a:srgbClr val="7C4DFF"/>
          </a:solidFill>
          <a:ln cap="flat" cmpd="sng" w="9525">
            <a:solidFill>
              <a:srgbClr val="7C4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g397bf21d41f_0_386"/>
          <p:cNvSpPr/>
          <p:nvPr/>
        </p:nvSpPr>
        <p:spPr>
          <a:xfrm>
            <a:off x="3346704" y="1200150"/>
            <a:ext cx="25032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3800"/>
              <a:buFont typeface="Calibri"/>
              <a:buNone/>
            </a:pPr>
            <a:r>
              <a:rPr b="1" i="0" lang="en-US" sz="38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150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g397bf21d41f_0_386"/>
          <p:cNvSpPr/>
          <p:nvPr/>
        </p:nvSpPr>
        <p:spPr>
          <a:xfrm>
            <a:off x="3346704" y="2125980"/>
            <a:ext cx="25032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200"/>
              <a:buFont typeface="Calibri"/>
              <a:buNone/>
            </a:pPr>
            <a:r>
              <a:rPr b="1" i="0" lang="en-US" sz="2100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LDM epochs</a:t>
            </a:r>
            <a:endParaRPr b="1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g397bf21d41f_0_386"/>
          <p:cNvSpPr/>
          <p:nvPr/>
        </p:nvSpPr>
        <p:spPr>
          <a:xfrm>
            <a:off x="6110478" y="1028700"/>
            <a:ext cx="2709000" cy="1645800"/>
          </a:xfrm>
          <a:prstGeom prst="rect">
            <a:avLst/>
          </a:prstGeom>
          <a:solidFill>
            <a:srgbClr val="FFFFFF"/>
          </a:solidFill>
          <a:ln cap="flat" cmpd="sng" w="715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g397bf21d41f_0_386"/>
          <p:cNvSpPr/>
          <p:nvPr/>
        </p:nvSpPr>
        <p:spPr>
          <a:xfrm>
            <a:off x="6110478" y="1028700"/>
            <a:ext cx="2709000" cy="54900"/>
          </a:xfrm>
          <a:prstGeom prst="rect">
            <a:avLst/>
          </a:prstGeom>
          <a:solidFill>
            <a:srgbClr val="1E3A5F"/>
          </a:solidFill>
          <a:ln cap="flat" cmpd="sng" w="9525">
            <a:solidFill>
              <a:srgbClr val="1E3A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g397bf21d41f_0_386"/>
          <p:cNvSpPr/>
          <p:nvPr/>
        </p:nvSpPr>
        <p:spPr>
          <a:xfrm>
            <a:off x="6213348" y="1200150"/>
            <a:ext cx="25032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3800"/>
              <a:buFont typeface="Calibri"/>
              <a:buNone/>
            </a:pPr>
            <a:r>
              <a:rPr b="1" i="0" lang="en-US" sz="38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180×180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g397bf21d41f_0_386"/>
          <p:cNvSpPr/>
          <p:nvPr/>
        </p:nvSpPr>
        <p:spPr>
          <a:xfrm>
            <a:off x="6213348" y="2125980"/>
            <a:ext cx="25032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200"/>
              <a:buFont typeface="Calibri"/>
              <a:buNone/>
            </a:pPr>
            <a:r>
              <a:rPr b="1" lang="en-US" sz="2100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b="1" i="0" lang="en-US" sz="2100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esolution</a:t>
            </a:r>
            <a:endParaRPr b="1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g397bf21d41f_0_386"/>
          <p:cNvSpPr/>
          <p:nvPr/>
        </p:nvSpPr>
        <p:spPr>
          <a:xfrm>
            <a:off x="377190" y="2880360"/>
            <a:ext cx="2709000" cy="1645800"/>
          </a:xfrm>
          <a:prstGeom prst="rect">
            <a:avLst/>
          </a:prstGeom>
          <a:solidFill>
            <a:srgbClr val="FFFFFF"/>
          </a:solidFill>
          <a:ln cap="flat" cmpd="sng" w="715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g397bf21d41f_0_386"/>
          <p:cNvSpPr/>
          <p:nvPr/>
        </p:nvSpPr>
        <p:spPr>
          <a:xfrm>
            <a:off x="377190" y="2880360"/>
            <a:ext cx="2709000" cy="54900"/>
          </a:xfrm>
          <a:prstGeom prst="rect">
            <a:avLst/>
          </a:prstGeom>
          <a:solidFill>
            <a:srgbClr val="60A5FA"/>
          </a:solidFill>
          <a:ln cap="flat" cmpd="sng" w="9525">
            <a:solidFill>
              <a:srgbClr val="60A5F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g397bf21d41f_0_386"/>
          <p:cNvSpPr/>
          <p:nvPr/>
        </p:nvSpPr>
        <p:spPr>
          <a:xfrm>
            <a:off x="480060" y="3051810"/>
            <a:ext cx="25032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3800"/>
              <a:buFont typeface="Calibri"/>
              <a:buNone/>
            </a:pPr>
            <a:r>
              <a:rPr b="1" i="0" lang="en-US" sz="38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22×22×8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g397bf21d41f_0_386"/>
          <p:cNvSpPr/>
          <p:nvPr/>
        </p:nvSpPr>
        <p:spPr>
          <a:xfrm>
            <a:off x="480060" y="3977640"/>
            <a:ext cx="25032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200"/>
              <a:buFont typeface="Calibri"/>
              <a:buNone/>
            </a:pPr>
            <a:r>
              <a:rPr b="1" lang="en-US" sz="2100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b="1" i="0" lang="en-US" sz="2100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atent size</a:t>
            </a:r>
            <a:endParaRPr b="1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g397bf21d41f_0_386"/>
          <p:cNvSpPr/>
          <p:nvPr/>
        </p:nvSpPr>
        <p:spPr>
          <a:xfrm>
            <a:off x="3243834" y="2880360"/>
            <a:ext cx="2709000" cy="1645800"/>
          </a:xfrm>
          <a:prstGeom prst="rect">
            <a:avLst/>
          </a:prstGeom>
          <a:solidFill>
            <a:srgbClr val="FFFFFF"/>
          </a:solidFill>
          <a:ln cap="flat" cmpd="sng" w="715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g397bf21d41f_0_386"/>
          <p:cNvSpPr/>
          <p:nvPr/>
        </p:nvSpPr>
        <p:spPr>
          <a:xfrm>
            <a:off x="3243834" y="2880360"/>
            <a:ext cx="2709000" cy="54900"/>
          </a:xfrm>
          <a:prstGeom prst="rect">
            <a:avLst/>
          </a:prstGeom>
          <a:solidFill>
            <a:srgbClr val="10B981"/>
          </a:solidFill>
          <a:ln cap="flat" cmpd="sng" w="9525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g397bf21d41f_0_386"/>
          <p:cNvSpPr/>
          <p:nvPr/>
        </p:nvSpPr>
        <p:spPr>
          <a:xfrm>
            <a:off x="3346704" y="3051810"/>
            <a:ext cx="25032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3800"/>
              <a:buFont typeface="Calibri"/>
              <a:buNone/>
            </a:pPr>
            <a:r>
              <a:rPr b="1" i="0" lang="en-US" sz="38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KL 0–4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g397bf21d41f_0_386"/>
          <p:cNvSpPr/>
          <p:nvPr/>
        </p:nvSpPr>
        <p:spPr>
          <a:xfrm>
            <a:off x="3346704" y="3977640"/>
            <a:ext cx="25032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200"/>
              <a:buFont typeface="Calibri"/>
              <a:buNone/>
            </a:pPr>
            <a:r>
              <a:rPr b="1" i="0" lang="en-US" sz="2100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5 classes</a:t>
            </a:r>
            <a:endParaRPr b="1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g397bf21d41f_0_386"/>
          <p:cNvSpPr/>
          <p:nvPr/>
        </p:nvSpPr>
        <p:spPr>
          <a:xfrm>
            <a:off x="6110478" y="2880360"/>
            <a:ext cx="2709000" cy="1645800"/>
          </a:xfrm>
          <a:prstGeom prst="rect">
            <a:avLst/>
          </a:prstGeom>
          <a:solidFill>
            <a:srgbClr val="FFFFFF"/>
          </a:solidFill>
          <a:ln cap="flat" cmpd="sng" w="715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g397bf21d41f_0_386"/>
          <p:cNvSpPr/>
          <p:nvPr/>
        </p:nvSpPr>
        <p:spPr>
          <a:xfrm>
            <a:off x="6110478" y="2880360"/>
            <a:ext cx="2709000" cy="54900"/>
          </a:xfrm>
          <a:prstGeom prst="rect">
            <a:avLst/>
          </a:prstGeom>
          <a:solidFill>
            <a:srgbClr val="EE6C4D"/>
          </a:solidFill>
          <a:ln cap="flat" cmpd="sng" w="9525">
            <a:solidFill>
              <a:srgbClr val="EE6C4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g397bf21d41f_0_386"/>
          <p:cNvSpPr/>
          <p:nvPr/>
        </p:nvSpPr>
        <p:spPr>
          <a:xfrm>
            <a:off x="6213348" y="3051810"/>
            <a:ext cx="25032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3800"/>
              <a:buFont typeface="Calibri"/>
              <a:buNone/>
            </a:pPr>
            <a:r>
              <a:rPr b="1" i="0" lang="en-US" sz="38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300/KL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g397bf21d41f_0_386"/>
          <p:cNvSpPr/>
          <p:nvPr/>
        </p:nvSpPr>
        <p:spPr>
          <a:xfrm>
            <a:off x="6213348" y="3977640"/>
            <a:ext cx="25032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200"/>
              <a:buFont typeface="Calibri"/>
              <a:buNone/>
            </a:pPr>
            <a:r>
              <a:rPr b="1" lang="en-US" sz="2100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1" i="0" lang="en-US" sz="2100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amples per grade</a:t>
            </a:r>
            <a:endParaRPr b="1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A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971fd7f45c_0_68"/>
          <p:cNvSpPr/>
          <p:nvPr/>
        </p:nvSpPr>
        <p:spPr>
          <a:xfrm>
            <a:off x="431570" y="274320"/>
            <a:ext cx="76809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3A5C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VAE </a:t>
            </a:r>
            <a:r>
              <a:rPr b="1" lang="en-US" sz="3600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1" i="0" lang="en-US" sz="3600" u="none" cap="none" strike="noStrike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raining results </a:t>
            </a:r>
            <a:r>
              <a:rPr b="1" lang="en-US" sz="3600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2" name="Google Shape;302;g3971fd7f45c_0_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63650" y="1196790"/>
            <a:ext cx="6416700" cy="308435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g3971fd7f45c_0_68"/>
          <p:cNvSpPr/>
          <p:nvPr/>
        </p:nvSpPr>
        <p:spPr>
          <a:xfrm>
            <a:off x="725525" y="4363250"/>
            <a:ext cx="8070300" cy="706500"/>
          </a:xfrm>
          <a:prstGeom prst="rect">
            <a:avLst/>
          </a:prstGeom>
          <a:solidFill>
            <a:srgbClr val="F5F7FA"/>
          </a:solidFill>
          <a:ln cap="flat" cmpd="sng" w="745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1450" lIns="71450" spcFirstLastPara="1" rIns="71450" wrap="square" tIns="714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g3971fd7f45c_0_68"/>
          <p:cNvSpPr/>
          <p:nvPr/>
        </p:nvSpPr>
        <p:spPr>
          <a:xfrm>
            <a:off x="725525" y="4380875"/>
            <a:ext cx="259500" cy="706500"/>
          </a:xfrm>
          <a:prstGeom prst="rect">
            <a:avLst/>
          </a:prstGeom>
          <a:solidFill>
            <a:srgbClr val="0D9488"/>
          </a:solidFill>
          <a:ln cap="flat" cmpd="sng" w="9925">
            <a:solidFill>
              <a:srgbClr val="0D94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1450" lIns="71450" spcFirstLastPara="1" rIns="71450" wrap="square" tIns="714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g3971fd7f45c_0_68"/>
          <p:cNvSpPr/>
          <p:nvPr/>
        </p:nvSpPr>
        <p:spPr>
          <a:xfrm>
            <a:off x="1113206" y="4454962"/>
            <a:ext cx="7753800" cy="52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1172"/>
              <a:buFont typeface="Calibri"/>
              <a:buNone/>
            </a:pPr>
            <a:r>
              <a:rPr b="1" lang="en-US" sz="1672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Inference:</a:t>
            </a:r>
            <a:r>
              <a:rPr lang="en-US" sz="1594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 Lo</a:t>
            </a:r>
            <a:r>
              <a:rPr b="0" i="0" lang="en-US" sz="1594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ss plateaus around 0.021 with no train/val gap, and reconstructions retain joint margin</a:t>
            </a:r>
            <a:r>
              <a:rPr lang="en-US" sz="1594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s </a:t>
            </a:r>
            <a:r>
              <a:rPr b="0" i="0" lang="en-US" sz="1594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 and contrast</a:t>
            </a:r>
            <a:r>
              <a:rPr lang="en-US" sz="1594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b="0" i="0" lang="en-US" sz="1594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 the latent space is a faithful compression for downstream diffusion.</a:t>
            </a:r>
            <a:endParaRPr b="0" i="0" sz="167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g3971fd7f45c_0_68"/>
          <p:cNvSpPr/>
          <p:nvPr/>
        </p:nvSpPr>
        <p:spPr>
          <a:xfrm>
            <a:off x="502924" y="868675"/>
            <a:ext cx="8498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500"/>
              <a:buFont typeface="Calibri"/>
              <a:buNone/>
            </a:pPr>
            <a:r>
              <a:rPr b="0" i="1" lang="en-US" sz="1700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50 epochs · ~3.5 hrs</a:t>
            </a:r>
            <a:endParaRPr b="0" i="0" sz="1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A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971fd7f45c_0_95"/>
          <p:cNvSpPr/>
          <p:nvPr/>
        </p:nvSpPr>
        <p:spPr>
          <a:xfrm>
            <a:off x="731520" y="274320"/>
            <a:ext cx="76809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3A5C"/>
              </a:buClr>
              <a:buSzPts val="3600"/>
              <a:buFont typeface="Calibri"/>
              <a:buNone/>
            </a:pPr>
            <a:r>
              <a:rPr b="1" lang="en-US" sz="3600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VAE </a:t>
            </a:r>
            <a:r>
              <a:rPr b="1" i="0" lang="en-US" sz="3600" u="none" cap="none" strike="noStrike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- Training results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3" name="Google Shape;313;g3971fd7f45c_0_95"/>
          <p:cNvPicPr preferRelativeResize="0"/>
          <p:nvPr/>
        </p:nvPicPr>
        <p:blipFill rotWithShape="1">
          <a:blip r:embed="rId3">
            <a:alphaModFix/>
          </a:blip>
          <a:srcRect b="0" l="0" r="0" t="3818"/>
          <a:stretch/>
        </p:blipFill>
        <p:spPr>
          <a:xfrm>
            <a:off x="1176475" y="935614"/>
            <a:ext cx="6791075" cy="400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A"/>
        </a:solid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971fd7f45c_0_42"/>
          <p:cNvSpPr/>
          <p:nvPr/>
        </p:nvSpPr>
        <p:spPr>
          <a:xfrm>
            <a:off x="395970" y="144420"/>
            <a:ext cx="76809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3A5C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Diffusion </a:t>
            </a:r>
            <a:r>
              <a:rPr b="1" lang="en-US" sz="3600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tr</a:t>
            </a:r>
            <a:r>
              <a:rPr b="1" i="0" lang="en-US" sz="3600" u="none" cap="none" strike="noStrike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aining results</a:t>
            </a:r>
            <a:r>
              <a:rPr b="1" lang="en-US" sz="3600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0" name="Google Shape;320;g3971fd7f45c_0_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1150" y="1128225"/>
            <a:ext cx="6861726" cy="3370575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g3971fd7f45c_0_42"/>
          <p:cNvSpPr/>
          <p:nvPr/>
        </p:nvSpPr>
        <p:spPr>
          <a:xfrm>
            <a:off x="502924" y="727976"/>
            <a:ext cx="8278200" cy="2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113"/>
              <a:buFont typeface="Calibri"/>
              <a:buNone/>
            </a:pPr>
            <a:r>
              <a:rPr b="0" i="1" lang="en-US" sz="1713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150 epochs · ~2.5 hrs in latent space</a:t>
            </a:r>
            <a:endParaRPr b="0" i="0" sz="171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g3971fd7f45c_0_42"/>
          <p:cNvSpPr/>
          <p:nvPr/>
        </p:nvSpPr>
        <p:spPr>
          <a:xfrm>
            <a:off x="502900" y="4368900"/>
            <a:ext cx="8007900" cy="644700"/>
          </a:xfrm>
          <a:prstGeom prst="rect">
            <a:avLst/>
          </a:prstGeom>
          <a:solidFill>
            <a:srgbClr val="F5F7FA"/>
          </a:solidFill>
          <a:ln cap="flat" cmpd="sng" w="707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7850" lIns="67850" spcFirstLastPara="1" rIns="67850" wrap="square" tIns="67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g3971fd7f45c_0_42"/>
          <p:cNvSpPr/>
          <p:nvPr/>
        </p:nvSpPr>
        <p:spPr>
          <a:xfrm>
            <a:off x="502911" y="4368909"/>
            <a:ext cx="67800" cy="644700"/>
          </a:xfrm>
          <a:prstGeom prst="rect">
            <a:avLst/>
          </a:prstGeom>
          <a:solidFill>
            <a:srgbClr val="7C4DFF"/>
          </a:solidFill>
          <a:ln cap="flat" cmpd="sng" w="9425">
            <a:solidFill>
              <a:srgbClr val="7C4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7850" lIns="67850" spcFirstLastPara="1" rIns="67850" wrap="square" tIns="67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g3971fd7f45c_0_42"/>
          <p:cNvSpPr/>
          <p:nvPr/>
        </p:nvSpPr>
        <p:spPr>
          <a:xfrm>
            <a:off x="706470" y="4436762"/>
            <a:ext cx="79389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1113"/>
              <a:buFont typeface="Calibri"/>
              <a:buNone/>
            </a:pPr>
            <a:r>
              <a:rPr b="1" lang="en-US" sz="1613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="1" i="0" lang="en-US" sz="1613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oisy?  </a:t>
            </a:r>
            <a:r>
              <a:rPr b="0" i="0" lang="en-US" sz="1539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DDPM loss measures noise prediction error at random timesteps t ∈ [1, 1000]. Per-batch fluctuations are inherent. </a:t>
            </a:r>
            <a:r>
              <a:rPr lang="en-US" sz="1539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Overall</a:t>
            </a:r>
            <a:r>
              <a:rPr b="0" i="0" lang="en-US" sz="1539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: train and val both drift down together</a:t>
            </a:r>
            <a:r>
              <a:rPr lang="en-US" sz="1539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b="0" i="0" lang="en-US" sz="1539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no overfitting.</a:t>
            </a:r>
            <a:endParaRPr b="0" i="0" sz="161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971fd7f45c_0_194"/>
          <p:cNvSpPr/>
          <p:nvPr/>
        </p:nvSpPr>
        <p:spPr>
          <a:xfrm>
            <a:off x="731520" y="274320"/>
            <a:ext cx="76809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3A5C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Side by Side Comparison KL 0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g3971fd7f45c_0_194"/>
          <p:cNvSpPr txBox="1"/>
          <p:nvPr/>
        </p:nvSpPr>
        <p:spPr>
          <a:xfrm>
            <a:off x="248832" y="1681000"/>
            <a:ext cx="1671300" cy="11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Real</a:t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Generated</a:t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2" name="Google Shape;332;g3971fd7f45c_0_1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6283" y="900277"/>
            <a:ext cx="1885950" cy="426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g3971fd7f45c_0_19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86402" y="914525"/>
            <a:ext cx="3847402" cy="4210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971fd7f45c_0_202"/>
          <p:cNvSpPr/>
          <p:nvPr/>
        </p:nvSpPr>
        <p:spPr>
          <a:xfrm>
            <a:off x="731520" y="274320"/>
            <a:ext cx="76809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3A5C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Side by Side Comparison KL 1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g3971fd7f45c_0_202"/>
          <p:cNvSpPr txBox="1"/>
          <p:nvPr/>
        </p:nvSpPr>
        <p:spPr>
          <a:xfrm>
            <a:off x="248832" y="1681000"/>
            <a:ext cx="1671300" cy="11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Real</a:t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Generated</a:t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1" name="Google Shape;341;g3971fd7f45c_0_2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72532" y="1066920"/>
            <a:ext cx="1772495" cy="3924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g3971fd7f45c_0_20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11675" y="1066920"/>
            <a:ext cx="1769904" cy="3924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g3971fd7f45c_0_20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19731" y="1066920"/>
            <a:ext cx="1775647" cy="39241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971fd7f45c_0_210"/>
          <p:cNvSpPr/>
          <p:nvPr/>
        </p:nvSpPr>
        <p:spPr>
          <a:xfrm>
            <a:off x="731520" y="274320"/>
            <a:ext cx="76809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3A5C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Side by Side Comparison KL 2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g3971fd7f45c_0_210"/>
          <p:cNvSpPr txBox="1"/>
          <p:nvPr/>
        </p:nvSpPr>
        <p:spPr>
          <a:xfrm>
            <a:off x="248832" y="1681000"/>
            <a:ext cx="1671300" cy="11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Real</a:t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Generated</a:t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1" name="Google Shape;351;g3971fd7f45c_0_2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8700" y="992600"/>
            <a:ext cx="3649600" cy="401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g3971fd7f45c_0_2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93975" y="978350"/>
            <a:ext cx="1821456" cy="401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971fd7f45c_0_218"/>
          <p:cNvSpPr/>
          <p:nvPr/>
        </p:nvSpPr>
        <p:spPr>
          <a:xfrm>
            <a:off x="731520" y="274320"/>
            <a:ext cx="76809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3A5C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Side by Side Comparison KL 3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g3971fd7f45c_0_218"/>
          <p:cNvSpPr txBox="1"/>
          <p:nvPr/>
        </p:nvSpPr>
        <p:spPr>
          <a:xfrm>
            <a:off x="248832" y="1681000"/>
            <a:ext cx="1671300" cy="11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Real</a:t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Generated</a:t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0" name="Google Shape;360;g3971fd7f45c_0_2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72532" y="1066920"/>
            <a:ext cx="1827084" cy="3924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g3971fd7f45c_0_2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95289" y="1038424"/>
            <a:ext cx="3564163" cy="3924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g3971fd7f45c_0_2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66700" y="3251825"/>
            <a:ext cx="1671300" cy="1690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g3971fd7f45c_0_2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04775" y="1145225"/>
            <a:ext cx="1746571" cy="169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971fd7f45c_0_226"/>
          <p:cNvSpPr/>
          <p:nvPr/>
        </p:nvSpPr>
        <p:spPr>
          <a:xfrm>
            <a:off x="731520" y="274320"/>
            <a:ext cx="76809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3A5C"/>
              </a:buClr>
              <a:buSzPts val="3600"/>
              <a:buFont typeface="Calibri"/>
              <a:buNone/>
            </a:pPr>
            <a:r>
              <a:rPr b="1" i="0" lang="en-US" sz="3600" u="none" cap="none" strike="noStrike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Side by Side Comparison KL 4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g3971fd7f45c_0_226"/>
          <p:cNvSpPr txBox="1"/>
          <p:nvPr/>
        </p:nvSpPr>
        <p:spPr>
          <a:xfrm>
            <a:off x="248832" y="1681000"/>
            <a:ext cx="1671300" cy="11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Real</a:t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Generated</a:t>
            </a:r>
            <a:endParaRPr b="1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1" name="Google Shape;371;g3971fd7f45c_0_2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97057" y="1066920"/>
            <a:ext cx="1813923" cy="3924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g3971fd7f45c_0_2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66775" y="3154700"/>
            <a:ext cx="1671292" cy="1764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g3971fd7f45c_0_2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20123" y="3146313"/>
            <a:ext cx="1767725" cy="1780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g3971fd7f45c_0_2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20125" y="1084112"/>
            <a:ext cx="1767725" cy="1777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g3971fd7f45c_0_2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011255" y="3089581"/>
            <a:ext cx="1924525" cy="1915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g3971fd7f45c_0_2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62000" y="1095013"/>
            <a:ext cx="1767725" cy="1777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3A5F"/>
        </a:solidFill>
      </p:bgPr>
    </p:bg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97bf21d41f_0_631"/>
          <p:cNvSpPr/>
          <p:nvPr/>
        </p:nvSpPr>
        <p:spPr>
          <a:xfrm>
            <a:off x="0" y="0"/>
            <a:ext cx="171600" cy="5143500"/>
          </a:xfrm>
          <a:prstGeom prst="rect">
            <a:avLst/>
          </a:prstGeom>
          <a:solidFill>
            <a:srgbClr val="4A86E8"/>
          </a:solidFill>
          <a:ln cap="flat" cmpd="sng" w="9525">
            <a:solidFill>
              <a:srgbClr val="7C4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g397bf21d41f_0_631"/>
          <p:cNvSpPr/>
          <p:nvPr/>
        </p:nvSpPr>
        <p:spPr>
          <a:xfrm>
            <a:off x="548640" y="1851660"/>
            <a:ext cx="7543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C4DFF"/>
              </a:buClr>
              <a:buSzPts val="1100"/>
              <a:buFont typeface="Calibri"/>
              <a:buNone/>
            </a:pPr>
            <a:r>
              <a:rPr b="1" i="0" lang="en-US" sz="1300" u="none" cap="none" strike="noStrike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PART </a:t>
            </a:r>
            <a:r>
              <a:rPr b="1" lang="en-US" sz="1300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3 </a:t>
            </a:r>
            <a:r>
              <a:rPr b="1" i="0" lang="en-US" sz="1300" u="none" cap="none" strike="noStrike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300" u="none" cap="none" strike="noStrike">
              <a:solidFill>
                <a:srgbClr val="4A86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g397bf21d41f_0_631"/>
          <p:cNvSpPr/>
          <p:nvPr/>
        </p:nvSpPr>
        <p:spPr>
          <a:xfrm>
            <a:off x="548640" y="2160270"/>
            <a:ext cx="7886700" cy="9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Font typeface="Calibri"/>
              <a:buNone/>
            </a:pPr>
            <a:r>
              <a:rPr b="1" lang="en-US" sz="4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Evaluation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97bf21d41f_0_817"/>
          <p:cNvSpPr/>
          <p:nvPr/>
        </p:nvSpPr>
        <p:spPr>
          <a:xfrm>
            <a:off x="377190" y="219456"/>
            <a:ext cx="83670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How we evaluated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g397bf21d41f_0_817"/>
          <p:cNvSpPr/>
          <p:nvPr/>
        </p:nvSpPr>
        <p:spPr>
          <a:xfrm>
            <a:off x="195300" y="4423325"/>
            <a:ext cx="87534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200"/>
              <a:buFont typeface="Calibri"/>
              <a:buNone/>
            </a:pP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51 tota</a:t>
            </a: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 runs = CycleGAN binary (15) + Diffusion binary (15) + Diffusion KL-class (15) + </a:t>
            </a:r>
            <a:r>
              <a:rPr lang="en-US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Binary baseline (3) + KL-class baseline (3)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g397bf21d41f_0_817"/>
          <p:cNvSpPr/>
          <p:nvPr/>
        </p:nvSpPr>
        <p:spPr>
          <a:xfrm>
            <a:off x="388565" y="754380"/>
            <a:ext cx="4080600" cy="1714500"/>
          </a:xfrm>
          <a:prstGeom prst="rect">
            <a:avLst/>
          </a:prstGeom>
          <a:solidFill>
            <a:srgbClr val="FFFFFF"/>
          </a:solidFill>
          <a:ln cap="flat" cmpd="sng" w="715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g397bf21d41f_0_817"/>
          <p:cNvSpPr/>
          <p:nvPr/>
        </p:nvSpPr>
        <p:spPr>
          <a:xfrm>
            <a:off x="388565" y="754380"/>
            <a:ext cx="4080600" cy="54900"/>
          </a:xfrm>
          <a:prstGeom prst="rect">
            <a:avLst/>
          </a:prstGeom>
          <a:solidFill>
            <a:srgbClr val="0D9488"/>
          </a:solidFill>
          <a:ln cap="flat" cmpd="sng" w="9525">
            <a:solidFill>
              <a:srgbClr val="0D94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g397bf21d41f_0_817"/>
          <p:cNvSpPr/>
          <p:nvPr/>
        </p:nvSpPr>
        <p:spPr>
          <a:xfrm>
            <a:off x="594305" y="925830"/>
            <a:ext cx="6858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D9488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0D9488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g397bf21d41f_0_817"/>
          <p:cNvSpPr/>
          <p:nvPr/>
        </p:nvSpPr>
        <p:spPr>
          <a:xfrm>
            <a:off x="594305" y="1337310"/>
            <a:ext cx="37377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1700"/>
              <a:buFont typeface="Calibri"/>
              <a:buNone/>
            </a:pPr>
            <a:r>
              <a:rPr b="1" i="0" lang="en-US" sz="20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Generation quality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g397bf21d41f_0_817"/>
          <p:cNvSpPr/>
          <p:nvPr/>
        </p:nvSpPr>
        <p:spPr>
          <a:xfrm>
            <a:off x="594305" y="1748790"/>
            <a:ext cx="37377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b="0" i="0" lang="en-US" sz="17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FID per KL grade  +  visual comparison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g397bf21d41f_0_817"/>
          <p:cNvSpPr/>
          <p:nvPr/>
        </p:nvSpPr>
        <p:spPr>
          <a:xfrm>
            <a:off x="4674815" y="754380"/>
            <a:ext cx="4080600" cy="1714500"/>
          </a:xfrm>
          <a:prstGeom prst="rect">
            <a:avLst/>
          </a:prstGeom>
          <a:solidFill>
            <a:srgbClr val="FFFFFF"/>
          </a:solidFill>
          <a:ln cap="flat" cmpd="sng" w="715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g397bf21d41f_0_817"/>
          <p:cNvSpPr/>
          <p:nvPr/>
        </p:nvSpPr>
        <p:spPr>
          <a:xfrm>
            <a:off x="4674815" y="754380"/>
            <a:ext cx="4080600" cy="54900"/>
          </a:xfrm>
          <a:prstGeom prst="rect">
            <a:avLst/>
          </a:prstGeom>
          <a:solidFill>
            <a:srgbClr val="1E3A5F"/>
          </a:solidFill>
          <a:ln cap="flat" cmpd="sng" w="9525">
            <a:solidFill>
              <a:srgbClr val="1E3A5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g397bf21d41f_0_817"/>
          <p:cNvSpPr/>
          <p:nvPr/>
        </p:nvSpPr>
        <p:spPr>
          <a:xfrm>
            <a:off x="4880555" y="925830"/>
            <a:ext cx="6858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02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g397bf21d41f_0_817"/>
          <p:cNvSpPr/>
          <p:nvPr/>
        </p:nvSpPr>
        <p:spPr>
          <a:xfrm>
            <a:off x="4880555" y="1337310"/>
            <a:ext cx="37377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1700"/>
              <a:buFont typeface="Calibri"/>
              <a:buNone/>
            </a:pPr>
            <a:r>
              <a:rPr b="1" i="0" lang="en-US" sz="20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Classifier baseline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g397bf21d41f_0_817"/>
          <p:cNvSpPr/>
          <p:nvPr/>
        </p:nvSpPr>
        <p:spPr>
          <a:xfrm>
            <a:off x="4880555" y="1748790"/>
            <a:ext cx="37377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b="0" i="0" lang="en-US" sz="17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ResNet-18 on real data only </a:t>
            </a:r>
            <a:endParaRPr sz="1700">
              <a:solidFill>
                <a:srgbClr val="4A55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lang="en-US" sz="1700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Baselines for both Binary + KL-class </a:t>
            </a:r>
            <a:endParaRPr sz="1700">
              <a:solidFill>
                <a:srgbClr val="4A556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g397bf21d41f_0_817"/>
          <p:cNvSpPr/>
          <p:nvPr/>
        </p:nvSpPr>
        <p:spPr>
          <a:xfrm>
            <a:off x="388565" y="2674620"/>
            <a:ext cx="4080600" cy="1714500"/>
          </a:xfrm>
          <a:prstGeom prst="rect">
            <a:avLst/>
          </a:prstGeom>
          <a:solidFill>
            <a:srgbClr val="FFFFFF"/>
          </a:solidFill>
          <a:ln cap="flat" cmpd="sng" w="715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g397bf21d41f_0_817"/>
          <p:cNvSpPr/>
          <p:nvPr/>
        </p:nvSpPr>
        <p:spPr>
          <a:xfrm>
            <a:off x="388565" y="2674620"/>
            <a:ext cx="4080600" cy="54900"/>
          </a:xfrm>
          <a:prstGeom prst="rect">
            <a:avLst/>
          </a:prstGeom>
          <a:solidFill>
            <a:srgbClr val="7C4DFF"/>
          </a:solidFill>
          <a:ln cap="flat" cmpd="sng" w="9525">
            <a:solidFill>
              <a:srgbClr val="7C4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g397bf21d41f_0_817"/>
          <p:cNvSpPr/>
          <p:nvPr/>
        </p:nvSpPr>
        <p:spPr>
          <a:xfrm>
            <a:off x="594305" y="2846070"/>
            <a:ext cx="6858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C4DFF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7C4DFF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g397bf21d41f_0_817"/>
          <p:cNvSpPr/>
          <p:nvPr/>
        </p:nvSpPr>
        <p:spPr>
          <a:xfrm>
            <a:off x="594305" y="3257550"/>
            <a:ext cx="37377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1700"/>
              <a:buFont typeface="Calibri"/>
              <a:buNone/>
            </a:pPr>
            <a:r>
              <a:rPr b="1" i="0" lang="en-US" sz="20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Synthetic ablation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g397bf21d41f_0_817"/>
          <p:cNvSpPr/>
          <p:nvPr/>
        </p:nvSpPr>
        <p:spPr>
          <a:xfrm>
            <a:off x="594305" y="3669030"/>
            <a:ext cx="37377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b="0" i="0" lang="en-US" sz="17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Add synthetic at 10/25/50/100/200% — does AUC rise?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g397bf21d41f_0_817"/>
          <p:cNvSpPr/>
          <p:nvPr/>
        </p:nvSpPr>
        <p:spPr>
          <a:xfrm>
            <a:off x="4674815" y="2674620"/>
            <a:ext cx="4080600" cy="1714500"/>
          </a:xfrm>
          <a:prstGeom prst="rect">
            <a:avLst/>
          </a:prstGeom>
          <a:solidFill>
            <a:srgbClr val="FFFFFF"/>
          </a:solidFill>
          <a:ln cap="flat" cmpd="sng" w="715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g397bf21d41f_0_817"/>
          <p:cNvSpPr/>
          <p:nvPr/>
        </p:nvSpPr>
        <p:spPr>
          <a:xfrm>
            <a:off x="4674815" y="2674620"/>
            <a:ext cx="4080600" cy="54900"/>
          </a:xfrm>
          <a:prstGeom prst="rect">
            <a:avLst/>
          </a:prstGeom>
          <a:solidFill>
            <a:srgbClr val="EE6C4D"/>
          </a:solidFill>
          <a:ln cap="flat" cmpd="sng" w="9525">
            <a:solidFill>
              <a:srgbClr val="EE6C4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g397bf21d41f_0_817"/>
          <p:cNvSpPr/>
          <p:nvPr/>
        </p:nvSpPr>
        <p:spPr>
          <a:xfrm>
            <a:off x="4880555" y="2846070"/>
            <a:ext cx="6858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E6C4D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EE6C4D"/>
                </a:solidFill>
                <a:latin typeface="Calibri"/>
                <a:ea typeface="Calibri"/>
                <a:cs typeface="Calibri"/>
                <a:sym typeface="Calibri"/>
              </a:rPr>
              <a:t>04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g397bf21d41f_0_817"/>
          <p:cNvSpPr/>
          <p:nvPr/>
        </p:nvSpPr>
        <p:spPr>
          <a:xfrm>
            <a:off x="4880555" y="3257550"/>
            <a:ext cx="37377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1700"/>
              <a:buFont typeface="Calibri"/>
              <a:buNone/>
            </a:pPr>
            <a:r>
              <a:rPr b="1" i="0" lang="en-US" sz="20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Per-class breakdown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g397bf21d41f_0_817"/>
          <p:cNvSpPr/>
          <p:nvPr/>
        </p:nvSpPr>
        <p:spPr>
          <a:xfrm>
            <a:off x="4880555" y="3669030"/>
            <a:ext cx="37377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100"/>
              <a:buFont typeface="Calibri"/>
              <a:buNone/>
            </a:pPr>
            <a:r>
              <a:rPr b="0" i="0" lang="en-US" sz="17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Where in the grade spectrum did the gain land?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97bf21d41f_0_843"/>
          <p:cNvSpPr/>
          <p:nvPr/>
        </p:nvSpPr>
        <p:spPr>
          <a:xfrm>
            <a:off x="377190" y="219456"/>
            <a:ext cx="83670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2400"/>
              <a:buFont typeface="Calibri"/>
              <a:buNone/>
            </a:pPr>
            <a:r>
              <a:rPr b="1" lang="en-US" sz="2400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Generation quality &amp; FID scores</a:t>
            </a:r>
            <a:endParaRPr b="1" sz="2400">
              <a:solidFill>
                <a:srgbClr val="1E3A5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g397bf21d41f_0_843"/>
          <p:cNvSpPr/>
          <p:nvPr/>
        </p:nvSpPr>
        <p:spPr>
          <a:xfrm>
            <a:off x="377190" y="651510"/>
            <a:ext cx="8367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100"/>
              <a:buFont typeface="Calibri"/>
              <a:buNone/>
            </a:pPr>
            <a:r>
              <a:rPr b="0" i="1" lang="en-US" sz="1500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lower = more realistic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9" name="Google Shape;419;g397bf21d41f_0_8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190" y="1062990"/>
            <a:ext cx="5280900" cy="33603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g397bf21d41f_0_843"/>
          <p:cNvSpPr/>
          <p:nvPr/>
        </p:nvSpPr>
        <p:spPr>
          <a:xfrm>
            <a:off x="5760720" y="1028700"/>
            <a:ext cx="2983200" cy="3771900"/>
          </a:xfrm>
          <a:prstGeom prst="rect">
            <a:avLst/>
          </a:prstGeom>
          <a:solidFill>
            <a:srgbClr val="FFFFFF"/>
          </a:solidFill>
          <a:ln cap="flat" cmpd="sng" w="715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g397bf21d41f_0_843"/>
          <p:cNvSpPr/>
          <p:nvPr/>
        </p:nvSpPr>
        <p:spPr>
          <a:xfrm>
            <a:off x="5760720" y="1028700"/>
            <a:ext cx="2983200" cy="54900"/>
          </a:xfrm>
          <a:prstGeom prst="rect">
            <a:avLst/>
          </a:prstGeom>
          <a:solidFill>
            <a:srgbClr val="7C4DFF"/>
          </a:solidFill>
          <a:ln cap="flat" cmpd="sng" w="9525">
            <a:solidFill>
              <a:srgbClr val="7C4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g397bf21d41f_0_843"/>
          <p:cNvSpPr/>
          <p:nvPr/>
        </p:nvSpPr>
        <p:spPr>
          <a:xfrm>
            <a:off x="5897880" y="1131570"/>
            <a:ext cx="2743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C4DFF"/>
              </a:buClr>
              <a:buSzPts val="900"/>
              <a:buFont typeface="Calibri"/>
              <a:buNone/>
            </a:pPr>
            <a:r>
              <a:rPr b="1" i="0" lang="en-US" sz="1500" u="none" cap="none" strike="noStrike">
                <a:solidFill>
                  <a:srgbClr val="7C4DFF"/>
                </a:solidFill>
                <a:latin typeface="Calibri"/>
                <a:ea typeface="Calibri"/>
                <a:cs typeface="Calibri"/>
                <a:sym typeface="Calibri"/>
              </a:rPr>
              <a:t>OBSERVATIONS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g397bf21d41f_0_843"/>
          <p:cNvSpPr/>
          <p:nvPr/>
        </p:nvSpPr>
        <p:spPr>
          <a:xfrm>
            <a:off x="5897880" y="1440180"/>
            <a:ext cx="2743200" cy="32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85750" lvl="0" marL="25400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500"/>
              <a:buFont typeface="Calibri"/>
              <a:buChar char="▪"/>
            </a:pPr>
            <a:r>
              <a:rPr lang="en-US" sz="1500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Range ~140–152 at full resolution</a:t>
            </a:r>
            <a:endParaRPr sz="1500">
              <a:solidFill>
                <a:srgbClr val="4A55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4A55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5400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500"/>
              <a:buFont typeface="Calibri"/>
              <a:buChar char="▪"/>
            </a:pPr>
            <a:r>
              <a:rPr lang="en-US" sz="1500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Consistent across grades — no grade is collapsing  </a:t>
            </a:r>
            <a:endParaRPr sz="1500">
              <a:solidFill>
                <a:srgbClr val="4A55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4A556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5400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500"/>
              <a:buFont typeface="Calibri"/>
              <a:buChar char="▪"/>
            </a:pPr>
            <a:r>
              <a:rPr b="0" i="0" lang="en-US" sz="15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KL 3 has the lowest FID — best quality despite being among the rarest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Clr>
                <a:srgbClr val="4A5568"/>
              </a:buClr>
              <a:buSzPts val="600"/>
              <a:buFont typeface="Calibri"/>
              <a:buNone/>
            </a:pPr>
            <a:r>
              <a:rPr b="0" i="0" lang="en-US" sz="11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Clr>
                <a:srgbClr val="1E3A5F"/>
              </a:buClr>
              <a:buSzPts val="1000"/>
              <a:buFont typeface="Calibri"/>
              <a:buNone/>
            </a:pPr>
            <a:r>
              <a:rPr b="1" i="0" lang="en-US" sz="15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Generation strategy: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Clr>
                <a:srgbClr val="7A8699"/>
              </a:buClr>
              <a:buSzPts val="900"/>
              <a:buFont typeface="Calibri"/>
              <a:buNone/>
            </a:pPr>
            <a:r>
              <a:rPr b="0" i="1" lang="en-US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KL 0 / 1 / 2 from noise   ·   KL 3 / 4 seeded from real images</a:t>
            </a:r>
            <a:r>
              <a:rPr i="1" lang="en-US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g397bf21d41f_0_843"/>
          <p:cNvSpPr txBox="1"/>
          <p:nvPr/>
        </p:nvSpPr>
        <p:spPr>
          <a:xfrm>
            <a:off x="2029228" y="4070054"/>
            <a:ext cx="31530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highlight>
                  <a:schemeClr val="lt1"/>
                </a:highlight>
              </a:rPr>
              <a:t>1</a:t>
            </a:r>
            <a:endParaRPr sz="1100">
              <a:highlight>
                <a:schemeClr val="lt1"/>
              </a:highlight>
            </a:endParaRPr>
          </a:p>
        </p:txBody>
      </p:sp>
      <p:sp>
        <p:nvSpPr>
          <p:cNvPr id="425" name="Google Shape;425;g397bf21d41f_0_843"/>
          <p:cNvSpPr txBox="1"/>
          <p:nvPr/>
        </p:nvSpPr>
        <p:spPr>
          <a:xfrm>
            <a:off x="1063809" y="4061915"/>
            <a:ext cx="24300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highlight>
                  <a:schemeClr val="lt1"/>
                </a:highlight>
              </a:rPr>
              <a:t>0</a:t>
            </a:r>
            <a:endParaRPr sz="1100">
              <a:highlight>
                <a:schemeClr val="lt1"/>
              </a:highlight>
            </a:endParaRPr>
          </a:p>
        </p:txBody>
      </p:sp>
      <p:sp>
        <p:nvSpPr>
          <p:cNvPr id="426" name="Google Shape;426;g397bf21d41f_0_843"/>
          <p:cNvSpPr txBox="1"/>
          <p:nvPr/>
        </p:nvSpPr>
        <p:spPr>
          <a:xfrm>
            <a:off x="3008160" y="4085544"/>
            <a:ext cx="315300" cy="3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highlight>
                  <a:schemeClr val="lt1"/>
                </a:highlight>
              </a:rPr>
              <a:t>2</a:t>
            </a:r>
            <a:endParaRPr sz="1100">
              <a:highlight>
                <a:schemeClr val="lt1"/>
              </a:highlight>
            </a:endParaRPr>
          </a:p>
        </p:txBody>
      </p:sp>
      <p:sp>
        <p:nvSpPr>
          <p:cNvPr id="427" name="Google Shape;427;g397bf21d41f_0_843"/>
          <p:cNvSpPr txBox="1"/>
          <p:nvPr/>
        </p:nvSpPr>
        <p:spPr>
          <a:xfrm>
            <a:off x="3963550" y="4077847"/>
            <a:ext cx="3153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highlight>
                  <a:schemeClr val="lt1"/>
                </a:highlight>
              </a:rPr>
              <a:t>3</a:t>
            </a:r>
            <a:endParaRPr sz="1100">
              <a:highlight>
                <a:schemeClr val="lt1"/>
              </a:highlight>
            </a:endParaRPr>
          </a:p>
        </p:txBody>
      </p:sp>
      <p:sp>
        <p:nvSpPr>
          <p:cNvPr id="428" name="Google Shape;428;g397bf21d41f_0_843"/>
          <p:cNvSpPr txBox="1"/>
          <p:nvPr/>
        </p:nvSpPr>
        <p:spPr>
          <a:xfrm>
            <a:off x="4954328" y="4101285"/>
            <a:ext cx="3153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highlight>
                  <a:schemeClr val="lt1"/>
                </a:highlight>
              </a:rPr>
              <a:t>4</a:t>
            </a:r>
            <a:endParaRPr sz="1100"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97bf21d41f_0_859"/>
          <p:cNvSpPr/>
          <p:nvPr/>
        </p:nvSpPr>
        <p:spPr>
          <a:xfrm>
            <a:off x="377190" y="219456"/>
            <a:ext cx="83670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Binary classification  ·  OA vs non-OA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g397bf21d41f_0_859"/>
          <p:cNvSpPr/>
          <p:nvPr/>
        </p:nvSpPr>
        <p:spPr>
          <a:xfrm>
            <a:off x="377190" y="651510"/>
            <a:ext cx="8367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100"/>
              <a:buFont typeface="Calibri"/>
              <a:buNone/>
            </a:pPr>
            <a:r>
              <a:rPr b="0" i="1" lang="en-US" sz="1600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CycleGAN vs Diffusion ablation across synthetic ratios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g397bf21d41f_0_859"/>
          <p:cNvSpPr/>
          <p:nvPr/>
        </p:nvSpPr>
        <p:spPr>
          <a:xfrm>
            <a:off x="377190" y="1062990"/>
            <a:ext cx="2331600" cy="3154800"/>
          </a:xfrm>
          <a:prstGeom prst="rect">
            <a:avLst/>
          </a:prstGeom>
          <a:solidFill>
            <a:srgbClr val="FFFFFF"/>
          </a:solidFill>
          <a:ln cap="flat" cmpd="sng" w="715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g397bf21d41f_0_859"/>
          <p:cNvSpPr/>
          <p:nvPr/>
        </p:nvSpPr>
        <p:spPr>
          <a:xfrm>
            <a:off x="377190" y="1062990"/>
            <a:ext cx="2331600" cy="54900"/>
          </a:xfrm>
          <a:prstGeom prst="rect">
            <a:avLst/>
          </a:prstGeom>
          <a:solidFill>
            <a:srgbClr val="14B8A6"/>
          </a:solidFill>
          <a:ln cap="flat" cmpd="sng" w="9525">
            <a:solidFill>
              <a:srgbClr val="14B8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g397bf21d41f_0_859"/>
          <p:cNvSpPr/>
          <p:nvPr/>
        </p:nvSpPr>
        <p:spPr>
          <a:xfrm>
            <a:off x="514350" y="1165860"/>
            <a:ext cx="2057400" cy="2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8A6"/>
              </a:buClr>
              <a:buSzPts val="900"/>
              <a:buFont typeface="Calibri"/>
              <a:buNone/>
            </a:pPr>
            <a:r>
              <a:rPr b="1" lang="en-US" sz="900">
                <a:solidFill>
                  <a:srgbClr val="14B8A6"/>
                </a:solidFill>
                <a:latin typeface="Calibri"/>
                <a:ea typeface="Calibri"/>
                <a:cs typeface="Calibri"/>
                <a:sym typeface="Calibri"/>
              </a:rPr>
              <a:t>RESNET-18 </a:t>
            </a:r>
            <a:r>
              <a:rPr b="1" i="0" lang="en-US" sz="900" u="none" cap="none" strike="noStrike">
                <a:solidFill>
                  <a:srgbClr val="14B8A6"/>
                </a:solidFill>
                <a:latin typeface="Calibri"/>
                <a:ea typeface="Calibri"/>
                <a:cs typeface="Calibri"/>
                <a:sym typeface="Calibri"/>
              </a:rPr>
              <a:t>BASELINE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g397bf21d41f_0_859"/>
          <p:cNvSpPr/>
          <p:nvPr/>
        </p:nvSpPr>
        <p:spPr>
          <a:xfrm>
            <a:off x="514350" y="1405890"/>
            <a:ext cx="2057400" cy="9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4500"/>
              <a:buFont typeface="Calibri"/>
              <a:buNone/>
            </a:pPr>
            <a:r>
              <a:rPr b="1" i="0" lang="en-US" sz="45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0.9598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g397bf21d41f_0_859"/>
          <p:cNvSpPr/>
          <p:nvPr/>
        </p:nvSpPr>
        <p:spPr>
          <a:xfrm>
            <a:off x="514350" y="2366010"/>
            <a:ext cx="2057400" cy="54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000"/>
              <a:buFont typeface="Calibri"/>
              <a:buNone/>
            </a:pPr>
            <a:r>
              <a:rPr b="0" i="0" lang="en-US" sz="15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AUC ± 0.0014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1000"/>
              <a:buFont typeface="Calibri"/>
              <a:buNone/>
            </a:pPr>
            <a:r>
              <a:rPr b="0" i="0" lang="en-US" sz="15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(3 seeds, real only)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41" name="Google Shape;441;g397bf21d41f_0_859"/>
          <p:cNvCxnSpPr/>
          <p:nvPr/>
        </p:nvCxnSpPr>
        <p:spPr>
          <a:xfrm>
            <a:off x="514350" y="3017520"/>
            <a:ext cx="1028700" cy="0"/>
          </a:xfrm>
          <a:prstGeom prst="straightConnector1">
            <a:avLst/>
          </a:prstGeom>
          <a:noFill/>
          <a:ln cap="flat" cmpd="sng" w="14300">
            <a:solidFill>
              <a:srgbClr val="14B8A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2" name="Google Shape;442;g397bf21d41f_0_859"/>
          <p:cNvSpPr/>
          <p:nvPr/>
        </p:nvSpPr>
        <p:spPr>
          <a:xfrm>
            <a:off x="514350" y="3120390"/>
            <a:ext cx="2057400" cy="9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000"/>
              <a:buFont typeface="Calibri"/>
              <a:buNone/>
            </a:pPr>
            <a:r>
              <a:rPr b="0" lang="en-US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Already near ceiling.</a:t>
            </a:r>
            <a:endParaRPr b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000"/>
              <a:buFont typeface="Calibri"/>
              <a:buNone/>
            </a:pPr>
            <a:r>
              <a:rPr b="0" lang="en-US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Little room to improve.</a:t>
            </a:r>
            <a:endParaRPr b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g397bf21d41f_0_859"/>
          <p:cNvSpPr/>
          <p:nvPr/>
        </p:nvSpPr>
        <p:spPr>
          <a:xfrm>
            <a:off x="3203750" y="994425"/>
            <a:ext cx="5540100" cy="2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000"/>
              <a:buFont typeface="Calibri"/>
              <a:buNone/>
            </a:pPr>
            <a:r>
              <a:rPr b="1" i="0" lang="en-US" sz="1700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Ablation: + synthetic at 10 / 25 / 50 / 100 / 200%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cs790_slides/media/image54.png" id="444" name="Google Shape;444;g397bf21d41f_0_8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94323" y="1303150"/>
            <a:ext cx="4683126" cy="2914650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g397bf21d41f_0_859"/>
          <p:cNvSpPr/>
          <p:nvPr/>
        </p:nvSpPr>
        <p:spPr>
          <a:xfrm>
            <a:off x="377190" y="4423410"/>
            <a:ext cx="4149000" cy="548400"/>
          </a:xfrm>
          <a:prstGeom prst="rect">
            <a:avLst/>
          </a:prstGeom>
          <a:solidFill>
            <a:srgbClr val="FFF7F0"/>
          </a:solidFill>
          <a:ln cap="flat" cmpd="sng" w="7150">
            <a:solidFill>
              <a:srgbClr val="EE6C4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g397bf21d41f_0_859"/>
          <p:cNvSpPr/>
          <p:nvPr/>
        </p:nvSpPr>
        <p:spPr>
          <a:xfrm>
            <a:off x="377190" y="4423410"/>
            <a:ext cx="68700" cy="548400"/>
          </a:xfrm>
          <a:prstGeom prst="rect">
            <a:avLst/>
          </a:prstGeom>
          <a:solidFill>
            <a:srgbClr val="EE6C4D"/>
          </a:solidFill>
          <a:ln cap="flat" cmpd="sng" w="9525">
            <a:solidFill>
              <a:srgbClr val="EE6C4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g397bf21d41f_0_859"/>
          <p:cNvSpPr/>
          <p:nvPr/>
        </p:nvSpPr>
        <p:spPr>
          <a:xfrm>
            <a:off x="582930" y="4457700"/>
            <a:ext cx="38406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E6C4D"/>
              </a:buClr>
              <a:buSzPts val="1000"/>
              <a:buFont typeface="Calibri"/>
              <a:buNone/>
            </a:pPr>
            <a:r>
              <a:rPr b="1" i="0" lang="en-US" sz="1500" u="none" cap="none" strike="noStrike">
                <a:solidFill>
                  <a:srgbClr val="EE6C4D"/>
                </a:solidFill>
                <a:latin typeface="Calibri"/>
                <a:ea typeface="Calibri"/>
                <a:cs typeface="Calibri"/>
                <a:sym typeface="Calibri"/>
              </a:rPr>
              <a:t>CycleGAN: </a:t>
            </a:r>
            <a:r>
              <a:rPr b="0" i="0" lang="en-US" sz="15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no consistent gain. Synthetic data dilutes the training set</a:t>
            </a:r>
            <a:r>
              <a:rPr lang="en-US" sz="1500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 rather than enriching.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g397bf21d41f_0_859"/>
          <p:cNvSpPr/>
          <p:nvPr/>
        </p:nvSpPr>
        <p:spPr>
          <a:xfrm>
            <a:off x="4594860" y="4423410"/>
            <a:ext cx="4149000" cy="548400"/>
          </a:xfrm>
          <a:prstGeom prst="rect">
            <a:avLst/>
          </a:prstGeom>
          <a:solidFill>
            <a:srgbClr val="F5F7FA"/>
          </a:solidFill>
          <a:ln cap="flat" cmpd="sng" w="7150">
            <a:solidFill>
              <a:srgbClr val="7C4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g397bf21d41f_0_859"/>
          <p:cNvSpPr/>
          <p:nvPr/>
        </p:nvSpPr>
        <p:spPr>
          <a:xfrm>
            <a:off x="4594860" y="4423410"/>
            <a:ext cx="68700" cy="548400"/>
          </a:xfrm>
          <a:prstGeom prst="rect">
            <a:avLst/>
          </a:prstGeom>
          <a:solidFill>
            <a:srgbClr val="7C4DFF"/>
          </a:solidFill>
          <a:ln cap="flat" cmpd="sng" w="9525">
            <a:solidFill>
              <a:srgbClr val="7C4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g397bf21d41f_0_859"/>
          <p:cNvSpPr/>
          <p:nvPr/>
        </p:nvSpPr>
        <p:spPr>
          <a:xfrm>
            <a:off x="4800600" y="4457700"/>
            <a:ext cx="38406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C4DFF"/>
              </a:buClr>
              <a:buSzPts val="1000"/>
              <a:buFont typeface="Calibri"/>
              <a:buNone/>
            </a:pPr>
            <a:r>
              <a:rPr b="1" i="0" lang="en-US" sz="1500" u="none" cap="none" strike="noStrike">
                <a:solidFill>
                  <a:srgbClr val="7C4DFF"/>
                </a:solidFill>
                <a:latin typeface="Calibri"/>
                <a:ea typeface="Calibri"/>
                <a:cs typeface="Calibri"/>
                <a:sym typeface="Calibri"/>
              </a:rPr>
              <a:t>Diffusion: </a:t>
            </a:r>
            <a:r>
              <a:rPr b="0" i="0" lang="en-US" sz="15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small but consistent gain at every ratio. </a:t>
            </a:r>
            <a:r>
              <a:rPr lang="en-US" sz="1500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Peaking</a:t>
            </a:r>
            <a:r>
              <a:rPr b="0" i="0" lang="en-US" sz="15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 at 200%</a:t>
            </a:r>
            <a:r>
              <a:rPr lang="en-US" sz="1500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397bf21d41f_0_880"/>
          <p:cNvSpPr/>
          <p:nvPr/>
        </p:nvSpPr>
        <p:spPr>
          <a:xfrm>
            <a:off x="377190" y="219456"/>
            <a:ext cx="83670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5-class classification  ·  KL 0 to KL 4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g397bf21d41f_0_880"/>
          <p:cNvSpPr/>
          <p:nvPr/>
        </p:nvSpPr>
        <p:spPr>
          <a:xfrm>
            <a:off x="377190" y="651510"/>
            <a:ext cx="83670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1100"/>
              <a:buFont typeface="Calibri"/>
              <a:buNone/>
            </a:pPr>
            <a:r>
              <a:rPr i="1" lang="en-US" sz="1350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b="0" i="1" lang="en-US" sz="1350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iffusion ablation lifts macro AUC to 0.9078  ·  rare grades gain most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g397bf21d41f_0_880"/>
          <p:cNvSpPr/>
          <p:nvPr/>
        </p:nvSpPr>
        <p:spPr>
          <a:xfrm>
            <a:off x="377222" y="994360"/>
            <a:ext cx="4306500" cy="1385100"/>
          </a:xfrm>
          <a:prstGeom prst="rect">
            <a:avLst/>
          </a:prstGeom>
          <a:solidFill>
            <a:srgbClr val="FFFFFF"/>
          </a:solidFill>
          <a:ln cap="flat" cmpd="sng" w="715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g397bf21d41f_0_880"/>
          <p:cNvSpPr/>
          <p:nvPr/>
        </p:nvSpPr>
        <p:spPr>
          <a:xfrm>
            <a:off x="377206" y="994350"/>
            <a:ext cx="4306500" cy="54900"/>
          </a:xfrm>
          <a:prstGeom prst="rect">
            <a:avLst/>
          </a:prstGeom>
          <a:solidFill>
            <a:srgbClr val="7C4DFF"/>
          </a:solidFill>
          <a:ln cap="flat" cmpd="sng" w="9525">
            <a:solidFill>
              <a:srgbClr val="7C4D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g397bf21d41f_0_880"/>
          <p:cNvSpPr/>
          <p:nvPr/>
        </p:nvSpPr>
        <p:spPr>
          <a:xfrm>
            <a:off x="514350" y="1097210"/>
            <a:ext cx="2434500" cy="2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C4DFF"/>
              </a:buClr>
              <a:buSzPts val="900"/>
              <a:buFont typeface="Calibri"/>
              <a:buNone/>
            </a:pPr>
            <a:r>
              <a:rPr b="1" i="0" lang="en-US" sz="1900" u="none" cap="none" strike="noStrike">
                <a:solidFill>
                  <a:srgbClr val="7C4DFF"/>
                </a:solidFill>
                <a:latin typeface="Calibri"/>
                <a:ea typeface="Calibri"/>
                <a:cs typeface="Calibri"/>
                <a:sym typeface="Calibri"/>
              </a:rPr>
              <a:t>BASELINE  →  BEST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g397bf21d41f_0_880"/>
          <p:cNvSpPr/>
          <p:nvPr/>
        </p:nvSpPr>
        <p:spPr>
          <a:xfrm>
            <a:off x="514350" y="1334973"/>
            <a:ext cx="24345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A8699"/>
              </a:buClr>
              <a:buSzPts val="2400"/>
              <a:buFont typeface="Calibri"/>
              <a:buNone/>
            </a:pPr>
            <a:r>
              <a:rPr b="1" i="0" lang="en-US" sz="2400" u="none" cap="none" strike="noStrike">
                <a:solidFill>
                  <a:srgbClr val="7A8699"/>
                </a:solidFill>
                <a:latin typeface="Calibri"/>
                <a:ea typeface="Calibri"/>
                <a:cs typeface="Calibri"/>
                <a:sym typeface="Calibri"/>
              </a:rPr>
              <a:t>0.878</a:t>
            </a:r>
            <a:r>
              <a:rPr b="1" i="0" lang="en-US" sz="2400" u="none" cap="none" strike="noStrike">
                <a:solidFill>
                  <a:srgbClr val="7C4DFF"/>
                </a:solidFill>
                <a:latin typeface="Calibri"/>
                <a:ea typeface="Calibri"/>
                <a:cs typeface="Calibri"/>
                <a:sym typeface="Calibri"/>
              </a:rPr>
              <a:t>     →  </a:t>
            </a:r>
            <a:r>
              <a:rPr b="1" i="0" lang="en-US" sz="240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0.908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g397bf21d41f_0_880"/>
          <p:cNvSpPr/>
          <p:nvPr/>
        </p:nvSpPr>
        <p:spPr>
          <a:xfrm>
            <a:off x="514350" y="1922972"/>
            <a:ext cx="24345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C4DFF"/>
              </a:buClr>
              <a:buSzPts val="2000"/>
              <a:buFont typeface="Calibri"/>
              <a:buNone/>
            </a:pPr>
            <a:r>
              <a:rPr b="1" i="0" lang="en-US" sz="2300" u="none" cap="none" strike="noStrike">
                <a:solidFill>
                  <a:srgbClr val="7C4DFF"/>
                </a:solidFill>
                <a:latin typeface="Calibri"/>
                <a:ea typeface="Calibri"/>
                <a:cs typeface="Calibri"/>
                <a:sym typeface="Calibri"/>
              </a:rPr>
              <a:t>+0.030</a:t>
            </a:r>
            <a:r>
              <a:rPr b="0" i="0" lang="en-US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  macro AUC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g397bf21d41f_0_880"/>
          <p:cNvSpPr/>
          <p:nvPr/>
        </p:nvSpPr>
        <p:spPr>
          <a:xfrm>
            <a:off x="2512525" y="1954750"/>
            <a:ext cx="2108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800"/>
              <a:buFont typeface="Calibri"/>
              <a:buNone/>
            </a:pPr>
            <a:r>
              <a:rPr b="0" lang="en-US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Diffusion at 200%  ·  stable across all 3 seeds (</a:t>
            </a: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+0.049, +0.028, +0.013)</a:t>
            </a:r>
            <a:endParaRPr b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g397bf21d41f_0_880"/>
          <p:cNvSpPr/>
          <p:nvPr/>
        </p:nvSpPr>
        <p:spPr>
          <a:xfrm>
            <a:off x="6515100" y="394245"/>
            <a:ext cx="2400300" cy="1783200"/>
          </a:xfrm>
          <a:prstGeom prst="rect">
            <a:avLst/>
          </a:prstGeom>
          <a:solidFill>
            <a:srgbClr val="FFFFFF"/>
          </a:solidFill>
          <a:ln cap="flat" cmpd="sng" w="715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19050">
              <a:srgbClr val="000000">
                <a:alpha val="588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g397bf21d41f_0_880"/>
          <p:cNvSpPr/>
          <p:nvPr/>
        </p:nvSpPr>
        <p:spPr>
          <a:xfrm>
            <a:off x="6515100" y="394245"/>
            <a:ext cx="2400300" cy="54900"/>
          </a:xfrm>
          <a:prstGeom prst="rect">
            <a:avLst/>
          </a:prstGeom>
          <a:solidFill>
            <a:srgbClr val="EE6C4D"/>
          </a:solidFill>
          <a:ln cap="flat" cmpd="sng" w="9525">
            <a:solidFill>
              <a:srgbClr val="EE6C4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g397bf21d41f_0_880"/>
          <p:cNvSpPr/>
          <p:nvPr/>
        </p:nvSpPr>
        <p:spPr>
          <a:xfrm>
            <a:off x="6652260" y="497115"/>
            <a:ext cx="2160300" cy="2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E6C4D"/>
              </a:buClr>
              <a:buSzPts val="800"/>
              <a:buFont typeface="Calibri"/>
              <a:buNone/>
            </a:pPr>
            <a:r>
              <a:rPr b="1" i="0" lang="en-US" sz="1600" u="none" cap="none" strike="noStrike">
                <a:solidFill>
                  <a:srgbClr val="EE6C4D"/>
                </a:solidFill>
                <a:latin typeface="Calibri"/>
                <a:ea typeface="Calibri"/>
                <a:cs typeface="Calibri"/>
                <a:sym typeface="Calibri"/>
              </a:rPr>
              <a:t>KEY FINDING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g397bf21d41f_0_880"/>
          <p:cNvSpPr/>
          <p:nvPr/>
        </p:nvSpPr>
        <p:spPr>
          <a:xfrm>
            <a:off x="6652260" y="771435"/>
            <a:ext cx="2160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5F"/>
              </a:buClr>
              <a:buSzPts val="1100"/>
              <a:buFont typeface="Calibri"/>
              <a:buNone/>
            </a:pPr>
            <a:r>
              <a:rPr b="1" i="0" lang="en-US" sz="1350" u="none" cap="none" strike="noStrike">
                <a:solidFill>
                  <a:srgbClr val="1E3A5F"/>
                </a:solidFill>
                <a:latin typeface="Calibri"/>
                <a:ea typeface="Calibri"/>
                <a:cs typeface="Calibri"/>
                <a:sym typeface="Calibri"/>
              </a:rPr>
              <a:t>Improvement scales inversely with real training data.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g397bf21d41f_0_880"/>
          <p:cNvSpPr/>
          <p:nvPr/>
        </p:nvSpPr>
        <p:spPr>
          <a:xfrm>
            <a:off x="6652260" y="1457235"/>
            <a:ext cx="2160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A5568"/>
              </a:buClr>
              <a:buSzPts val="800"/>
              <a:buFont typeface="Calibri"/>
              <a:buNone/>
            </a:pPr>
            <a:r>
              <a:rPr b="0" i="0" lang="en-US" sz="1100" u="none" cap="none" strike="noStrike">
                <a:solidFill>
                  <a:srgbClr val="4A5568"/>
                </a:solidFill>
                <a:latin typeface="Calibri"/>
                <a:ea typeface="Calibri"/>
                <a:cs typeface="Calibri"/>
                <a:sym typeface="Calibri"/>
              </a:rPr>
              <a:t>KL 4 (118 real imgs) gains the most. KL 0 (5,947 real) gains the least. Synthetic data fills the gap exactly where it is needed.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cs790_slides/media/image53.png" id="469" name="Google Shape;469;g397bf21d41f_0_8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350" y="2505775"/>
            <a:ext cx="3646675" cy="2468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g397bf21d41f_0_8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3725" y="2379450"/>
            <a:ext cx="4114800" cy="260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F7FA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397bf21d41f_0_904"/>
          <p:cNvSpPr/>
          <p:nvPr/>
        </p:nvSpPr>
        <p:spPr>
          <a:xfrm>
            <a:off x="457195" y="235645"/>
            <a:ext cx="76809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3A5C"/>
              </a:buClr>
              <a:buSzPts val="3600"/>
              <a:buFont typeface="Calibri"/>
              <a:buNone/>
            </a:pPr>
            <a:r>
              <a:rPr b="1" lang="en-US" sz="3600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Summary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g397bf21d41f_0_904"/>
          <p:cNvSpPr/>
          <p:nvPr/>
        </p:nvSpPr>
        <p:spPr>
          <a:xfrm>
            <a:off x="457200" y="1097280"/>
            <a:ext cx="2651700" cy="29262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rotWithShape="0" algn="bl" dir="8100000" dist="25400">
              <a:srgbClr val="000000">
                <a:alpha val="102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g397bf21d41f_0_904"/>
          <p:cNvSpPr/>
          <p:nvPr/>
        </p:nvSpPr>
        <p:spPr>
          <a:xfrm>
            <a:off x="457200" y="1097280"/>
            <a:ext cx="2651700" cy="457200"/>
          </a:xfrm>
          <a:prstGeom prst="rect">
            <a:avLst/>
          </a:prstGeom>
          <a:solidFill>
            <a:srgbClr val="0EA5A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g397bf21d41f_0_904"/>
          <p:cNvSpPr/>
          <p:nvPr/>
        </p:nvSpPr>
        <p:spPr>
          <a:xfrm>
            <a:off x="457200" y="1097280"/>
            <a:ext cx="2651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Binary OA detection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g397bf21d41f_0_904"/>
          <p:cNvSpPr/>
          <p:nvPr/>
        </p:nvSpPr>
        <p:spPr>
          <a:xfrm>
            <a:off x="457200" y="1645920"/>
            <a:ext cx="26517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3A5C"/>
              </a:buClr>
              <a:buSzPts val="4400"/>
              <a:buFont typeface="Calibri"/>
              <a:buNone/>
            </a:pPr>
            <a:r>
              <a:rPr b="1" i="0" lang="en-US" sz="4400" u="none" cap="none" strike="noStrike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+0.0015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g397bf21d41f_0_904"/>
          <p:cNvSpPr/>
          <p:nvPr/>
        </p:nvSpPr>
        <p:spPr>
          <a:xfrm>
            <a:off x="457200" y="2514600"/>
            <a:ext cx="2651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EA5A0"/>
              </a:buClr>
              <a:buSzPts val="1400"/>
              <a:buFont typeface="Calibri"/>
              <a:buNone/>
            </a:pPr>
            <a:r>
              <a:rPr b="1" i="0" lang="en-US" sz="2600" u="none" cap="none" strike="noStrike">
                <a:solidFill>
                  <a:srgbClr val="0EA5A0"/>
                </a:solidFill>
                <a:latin typeface="Calibri"/>
                <a:ea typeface="Calibri"/>
                <a:cs typeface="Calibri"/>
                <a:sym typeface="Calibri"/>
              </a:rPr>
              <a:t>0.9598 → 0.9613</a:t>
            </a:r>
            <a:endParaRPr b="1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g397bf21d41f_0_904"/>
          <p:cNvSpPr/>
          <p:nvPr/>
        </p:nvSpPr>
        <p:spPr>
          <a:xfrm>
            <a:off x="594360" y="3017520"/>
            <a:ext cx="23775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100"/>
              <a:buFont typeface="Calibri"/>
              <a:buNone/>
            </a:pPr>
            <a:r>
              <a:rPr b="0" i="0" lang="en-US" sz="1500" u="none" cap="none" strike="noStrik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Diffusion at 200%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100"/>
              <a:buFont typeface="Calibri"/>
              <a:buNone/>
            </a:pPr>
            <a:r>
              <a:rPr b="0" i="0" lang="en-US" sz="1500" u="none" cap="none" strike="noStrik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Near ceiling — modest gain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g397bf21d41f_0_904"/>
          <p:cNvSpPr/>
          <p:nvPr/>
        </p:nvSpPr>
        <p:spPr>
          <a:xfrm>
            <a:off x="3337560" y="1097280"/>
            <a:ext cx="2651700" cy="29262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rotWithShape="0" algn="bl" dir="8100000" dist="25400">
              <a:srgbClr val="000000">
                <a:alpha val="102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g397bf21d41f_0_904"/>
          <p:cNvSpPr/>
          <p:nvPr/>
        </p:nvSpPr>
        <p:spPr>
          <a:xfrm>
            <a:off x="3337560" y="1097280"/>
            <a:ext cx="2651700" cy="45720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g397bf21d41f_0_904"/>
          <p:cNvSpPr/>
          <p:nvPr/>
        </p:nvSpPr>
        <p:spPr>
          <a:xfrm>
            <a:off x="3337560" y="1097280"/>
            <a:ext cx="2651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5-class KL grading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g397bf21d41f_0_904"/>
          <p:cNvSpPr/>
          <p:nvPr/>
        </p:nvSpPr>
        <p:spPr>
          <a:xfrm>
            <a:off x="3337560" y="1645920"/>
            <a:ext cx="26517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3A5C"/>
              </a:buClr>
              <a:buSzPts val="4400"/>
              <a:buFont typeface="Calibri"/>
              <a:buNone/>
            </a:pPr>
            <a:r>
              <a:rPr b="1" i="0" lang="en-US" sz="4400" u="none" cap="none" strike="noStrike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+0.030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g397bf21d41f_0_904"/>
          <p:cNvSpPr/>
          <p:nvPr/>
        </p:nvSpPr>
        <p:spPr>
          <a:xfrm>
            <a:off x="3337560" y="2514600"/>
            <a:ext cx="2651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EA5A0"/>
              </a:buClr>
              <a:buSzPts val="1400"/>
              <a:buFont typeface="Calibri"/>
              <a:buNone/>
            </a:pPr>
            <a:r>
              <a:rPr b="1" i="0" lang="en-US" sz="2600" u="none" cap="none" strike="noStrike">
                <a:solidFill>
                  <a:srgbClr val="0EA5A0"/>
                </a:solidFill>
                <a:latin typeface="Calibri"/>
                <a:ea typeface="Calibri"/>
                <a:cs typeface="Calibri"/>
                <a:sym typeface="Calibri"/>
              </a:rPr>
              <a:t>0.87</a:t>
            </a:r>
            <a:r>
              <a:rPr b="1" lang="en-US" sz="2600">
                <a:solidFill>
                  <a:srgbClr val="0EA5A0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b="1" i="0" lang="en-US" sz="2600" u="none" cap="none" strike="noStrike">
                <a:solidFill>
                  <a:srgbClr val="0EA5A0"/>
                </a:solidFill>
                <a:latin typeface="Calibri"/>
                <a:ea typeface="Calibri"/>
                <a:cs typeface="Calibri"/>
                <a:sym typeface="Calibri"/>
              </a:rPr>
              <a:t> → 0.90</a:t>
            </a:r>
            <a:r>
              <a:rPr b="1" lang="en-US" sz="2600">
                <a:solidFill>
                  <a:srgbClr val="0EA5A0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b="1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g397bf21d41f_0_904"/>
          <p:cNvSpPr/>
          <p:nvPr/>
        </p:nvSpPr>
        <p:spPr>
          <a:xfrm>
            <a:off x="3474720" y="3017520"/>
            <a:ext cx="23775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100"/>
              <a:buFont typeface="Calibri"/>
              <a:buNone/>
            </a:pPr>
            <a:r>
              <a:rPr b="0" i="0" lang="en-US" sz="1500" u="none" cap="none" strike="noStrik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Diffusion at 200%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100"/>
              <a:buFont typeface="Calibri"/>
              <a:buNone/>
            </a:pPr>
            <a:r>
              <a:rPr b="0" i="0" lang="en-US" sz="1500" u="none" cap="none" strike="noStrik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Biggest improvement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g397bf21d41f_0_904"/>
          <p:cNvSpPr/>
          <p:nvPr/>
        </p:nvSpPr>
        <p:spPr>
          <a:xfrm>
            <a:off x="6217920" y="1097280"/>
            <a:ext cx="2651700" cy="29262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rotWithShape="0" algn="bl" dir="8100000" dist="25400">
              <a:srgbClr val="000000">
                <a:alpha val="102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g397bf21d41f_0_904"/>
          <p:cNvSpPr/>
          <p:nvPr/>
        </p:nvSpPr>
        <p:spPr>
          <a:xfrm>
            <a:off x="6217920" y="1097280"/>
            <a:ext cx="2651700" cy="457200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g397bf21d41f_0_904"/>
          <p:cNvSpPr/>
          <p:nvPr/>
        </p:nvSpPr>
        <p:spPr>
          <a:xfrm>
            <a:off x="6217920" y="1097280"/>
            <a:ext cx="2651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KL 4 (severe OA)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g397bf21d41f_0_904"/>
          <p:cNvSpPr/>
          <p:nvPr/>
        </p:nvSpPr>
        <p:spPr>
          <a:xfrm>
            <a:off x="6217920" y="1645920"/>
            <a:ext cx="26517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3A5C"/>
              </a:buClr>
              <a:buSzPts val="4400"/>
              <a:buFont typeface="Calibri"/>
              <a:buNone/>
            </a:pPr>
            <a:r>
              <a:rPr b="1" i="0" lang="en-US" sz="4400" u="none" cap="none" strike="noStrike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+0.0</a:t>
            </a:r>
            <a:r>
              <a:rPr b="1" lang="en-US" sz="4400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72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g397bf21d41f_0_904"/>
          <p:cNvSpPr/>
          <p:nvPr/>
        </p:nvSpPr>
        <p:spPr>
          <a:xfrm>
            <a:off x="6217920" y="2514600"/>
            <a:ext cx="2651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EA5A0"/>
              </a:buClr>
              <a:buSzPts val="1400"/>
              <a:buFont typeface="Calibri"/>
              <a:buNone/>
            </a:pPr>
            <a:r>
              <a:rPr b="1" lang="en-US" sz="2600">
                <a:solidFill>
                  <a:srgbClr val="0EA5A0"/>
                </a:solidFill>
                <a:latin typeface="Calibri"/>
                <a:ea typeface="Calibri"/>
                <a:cs typeface="Calibri"/>
                <a:sym typeface="Calibri"/>
              </a:rPr>
              <a:t>0.856 → 0.928</a:t>
            </a:r>
            <a:endParaRPr b="1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g397bf21d41f_0_904"/>
          <p:cNvSpPr/>
          <p:nvPr/>
        </p:nvSpPr>
        <p:spPr>
          <a:xfrm>
            <a:off x="6355080" y="3017520"/>
            <a:ext cx="23775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100"/>
              <a:buFont typeface="Calibri"/>
              <a:buNone/>
            </a:pPr>
            <a:r>
              <a:rPr b="0" i="0" lang="en-US" sz="1500" u="none" cap="none" strike="noStrik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Per-class AUC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100"/>
              <a:buFont typeface="Calibri"/>
              <a:buNone/>
            </a:pPr>
            <a:r>
              <a:rPr b="0" i="0" lang="en-US" sz="1500" u="none" cap="none" strike="noStrike">
                <a:solidFill>
                  <a:srgbClr val="64748B"/>
                </a:solidFill>
                <a:latin typeface="Calibri"/>
                <a:ea typeface="Calibri"/>
                <a:cs typeface="Calibri"/>
                <a:sym typeface="Calibri"/>
              </a:rPr>
              <a:t>Largest single-grade gain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g397bf21d41f_0_904"/>
          <p:cNvSpPr/>
          <p:nvPr/>
        </p:nvSpPr>
        <p:spPr>
          <a:xfrm>
            <a:off x="731520" y="4206240"/>
            <a:ext cx="7680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3A5C"/>
              </a:buClr>
              <a:buSzPts val="1400"/>
              <a:buFont typeface="Calibri"/>
              <a:buNone/>
            </a:pPr>
            <a:r>
              <a:rPr b="1" lang="en-US" sz="1650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Bottom line: </a:t>
            </a:r>
            <a:r>
              <a:rPr b="1" i="0" lang="en-US" sz="1650" u="none" cap="none" strike="noStrike">
                <a:solidFill>
                  <a:srgbClr val="1B3A5C"/>
                </a:solidFill>
                <a:latin typeface="Calibri"/>
                <a:ea typeface="Calibri"/>
                <a:cs typeface="Calibri"/>
                <a:sym typeface="Calibri"/>
              </a:rPr>
              <a:t>Synthetic data from latent diffusion improves classification of rare severe OA grades.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3A5F"/>
        </a:solidFill>
      </p:bgPr>
    </p:bg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397bf21d41f_0_928"/>
          <p:cNvSpPr/>
          <p:nvPr/>
        </p:nvSpPr>
        <p:spPr>
          <a:xfrm>
            <a:off x="0" y="0"/>
            <a:ext cx="171600" cy="5143500"/>
          </a:xfrm>
          <a:prstGeom prst="rect">
            <a:avLst/>
          </a:prstGeom>
          <a:solidFill>
            <a:srgbClr val="14B8A6"/>
          </a:solidFill>
          <a:ln cap="flat" cmpd="sng" w="9525">
            <a:solidFill>
              <a:srgbClr val="14B8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g397bf21d41f_0_928"/>
          <p:cNvSpPr/>
          <p:nvPr/>
        </p:nvSpPr>
        <p:spPr>
          <a:xfrm>
            <a:off x="548640" y="1920240"/>
            <a:ext cx="78867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Thank you</a:t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03" name="Google Shape;503;g397bf21d41f_0_928"/>
          <p:cNvCxnSpPr/>
          <p:nvPr/>
        </p:nvCxnSpPr>
        <p:spPr>
          <a:xfrm>
            <a:off x="548640" y="3017520"/>
            <a:ext cx="1371600" cy="0"/>
          </a:xfrm>
          <a:prstGeom prst="straightConnector1">
            <a:avLst/>
          </a:prstGeom>
          <a:noFill/>
          <a:ln cap="flat" cmpd="sng" w="19050">
            <a:solidFill>
              <a:srgbClr val="14B8A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04" name="Google Shape;504;g397bf21d41f_0_928"/>
          <p:cNvSpPr/>
          <p:nvPr/>
        </p:nvSpPr>
        <p:spPr>
          <a:xfrm>
            <a:off x="548640" y="3120390"/>
            <a:ext cx="78867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2000"/>
              <a:buFont typeface="Calibri"/>
              <a:buNone/>
            </a:pPr>
            <a:r>
              <a:rPr b="0" i="1" lang="en-US" sz="4000" u="none" cap="none" strike="noStrike">
                <a:solidFill>
                  <a:srgbClr val="CBD5E1"/>
                </a:solidFill>
                <a:latin typeface="Calibri"/>
                <a:ea typeface="Calibri"/>
                <a:cs typeface="Calibri"/>
                <a:sym typeface="Calibri"/>
              </a:rPr>
              <a:t>Questions?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g397bf21d41f_0_928"/>
          <p:cNvSpPr/>
          <p:nvPr/>
        </p:nvSpPr>
        <p:spPr>
          <a:xfrm>
            <a:off x="548640" y="4594860"/>
            <a:ext cx="7886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94A3B8"/>
                </a:solidFill>
                <a:latin typeface="Calibri"/>
                <a:ea typeface="Calibri"/>
                <a:cs typeface="Calibri"/>
                <a:sym typeface="Calibri"/>
              </a:rPr>
              <a:t>Group 3  ·  Zulal Akarsu  ·  Jai Sharma  ·  María Martín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2026-04-12T01:49:41Z</dcterms:created>
  <dc:creator>Zulal Akarsu</dc:creator>
</cp:coreProperties>
</file>